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1" r:id="rId4"/>
    <p:sldId id="262" r:id="rId5"/>
    <p:sldId id="263" r:id="rId6"/>
    <p:sldId id="260" r:id="rId7"/>
    <p:sldId id="259" r:id="rId8"/>
    <p:sldId id="264" r:id="rId9"/>
    <p:sldId id="258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14248">
            <a:off x="1175875" y="1994376"/>
            <a:ext cx="7090906" cy="271413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WWI &amp; The Roaring 20s Review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1914-1920</a:t>
            </a:r>
          </a:p>
          <a:p>
            <a:r>
              <a:rPr lang="en-US" dirty="0" smtClean="0"/>
              <a:t>Chapters 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9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14534">
            <a:off x="1034495" y="-83017"/>
            <a:ext cx="6753577" cy="11636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Roaring 20s Timeline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772400" cy="4953000"/>
          </a:xfrm>
        </p:spPr>
        <p:txBody>
          <a:bodyPr numCol="1"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800" b="1" dirty="0" smtClean="0"/>
              <a:t>U.S. Dates -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1924-Nellie </a:t>
            </a:r>
            <a:r>
              <a:rPr lang="en-US" dirty="0"/>
              <a:t>Taylor Ross is first  woman elected governor.</a:t>
            </a:r>
          </a:p>
          <a:p>
            <a:pPr>
              <a:buBlip>
                <a:blip r:embed="rId2"/>
              </a:buBlip>
            </a:pPr>
            <a:r>
              <a:rPr lang="en-US" dirty="0"/>
              <a:t>1927-First  movie with sound-The Jazz Singer</a:t>
            </a:r>
          </a:p>
          <a:p>
            <a:pPr>
              <a:buBlip>
                <a:blip r:embed="rId2"/>
              </a:buBlip>
            </a:pPr>
            <a:r>
              <a:rPr lang="en-US" sz="2800" b="1" dirty="0"/>
              <a:t>World Dates-</a:t>
            </a:r>
          </a:p>
          <a:p>
            <a:pPr>
              <a:buBlip>
                <a:blip r:embed="rId2"/>
              </a:buBlip>
            </a:pPr>
            <a:r>
              <a:rPr lang="en-US" dirty="0"/>
              <a:t>1922-Benito Mussolini is named Italy’s prime minister.</a:t>
            </a:r>
          </a:p>
          <a:p>
            <a:pPr>
              <a:buBlip>
                <a:blip r:embed="rId2"/>
              </a:buBlip>
            </a:pPr>
            <a:r>
              <a:rPr lang="en-US" dirty="0"/>
              <a:t>1923- Adolf Hitler tries, but fails, to gain power in </a:t>
            </a:r>
            <a:r>
              <a:rPr lang="en-US" dirty="0" smtClean="0"/>
              <a:t>Germany</a:t>
            </a:r>
            <a:r>
              <a:rPr lang="en-US" dirty="0"/>
              <a:t>.</a:t>
            </a:r>
          </a:p>
          <a:p>
            <a:pPr>
              <a:buBlip>
                <a:blip r:embed="rId2"/>
              </a:buBlip>
            </a:pPr>
            <a:r>
              <a:rPr lang="en-US" dirty="0"/>
              <a:t>1929-National Revolutionary Party organized in Mexico.</a:t>
            </a:r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500" dirty="0"/>
          </a:p>
        </p:txBody>
      </p:sp>
      <p:pic>
        <p:nvPicPr>
          <p:cNvPr id="5" name="Picture 2" descr="http://ts3.mm.bing.net/images/thumbnail.aspx?q=1187018518798&amp;id=d8f5527cad9ccd4767413328448855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018" y="2438400"/>
            <a:ext cx="1905000" cy="17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08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14534">
            <a:off x="1034495" y="-83017"/>
            <a:ext cx="6753577" cy="11636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Return to Normalcy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 numCol="1"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/>
              <a:t>Warren </a:t>
            </a:r>
            <a:r>
              <a:rPr lang="en-US" sz="2800" dirty="0"/>
              <a:t>G. Harding-elected President-1920</a:t>
            </a:r>
          </a:p>
          <a:p>
            <a:pPr>
              <a:buBlip>
                <a:blip r:embed="rId2"/>
              </a:buBlip>
            </a:pPr>
            <a:r>
              <a:rPr lang="en-US" sz="2800" dirty="0"/>
              <a:t>Harding promised Americans “prosperity at home and peace </a:t>
            </a:r>
            <a:r>
              <a:rPr lang="en-US" sz="2800" dirty="0" smtClean="0"/>
              <a:t>abroad” and </a:t>
            </a:r>
            <a:r>
              <a:rPr lang="en-US" sz="2800" dirty="0"/>
              <a:t>“less government in business and more business in government</a:t>
            </a:r>
            <a:r>
              <a:rPr lang="en-US" sz="2800" dirty="0" smtClean="0"/>
              <a:t>”.</a:t>
            </a:r>
            <a:endParaRPr lang="en-US" sz="2800" dirty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500" dirty="0"/>
          </a:p>
        </p:txBody>
      </p:sp>
      <p:pic>
        <p:nvPicPr>
          <p:cNvPr id="4" name="Picture 2" descr="http://ts4.mm.bing.net/images/thumbnail.aspx?q=1199450884811&amp;id=0032911ac1ba57f517a7a32269eeed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73" y="3223967"/>
            <a:ext cx="2283925" cy="34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98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14534">
            <a:off x="1034495" y="-83017"/>
            <a:ext cx="6753577" cy="11636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Teapot Dome Scandal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 numCol="1"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/>
              <a:t>Secretary </a:t>
            </a:r>
            <a:r>
              <a:rPr lang="en-US" sz="2800" dirty="0"/>
              <a:t>of the Interior, Albert Fall, took bribes and made illegal deals with oil executives to drill on oil-rich government land in Teapot Dome, Wyoming.</a:t>
            </a:r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76600"/>
            <a:ext cx="3581400" cy="309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42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14534">
            <a:off x="1034495" y="-83017"/>
            <a:ext cx="6753577" cy="11636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Coolidge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 numCol="1"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/>
              <a:t>1923 - Harding dies and Calvin Coolidge takes over.</a:t>
            </a:r>
            <a:endParaRPr lang="en-US" sz="2000" dirty="0"/>
          </a:p>
          <a:p>
            <a:pPr>
              <a:buBlip>
                <a:blip r:embed="rId2"/>
              </a:buBlip>
            </a:pPr>
            <a:r>
              <a:rPr lang="en-US" sz="2800" dirty="0"/>
              <a:t>Coolidge did not believe gov’t should get involved with social and economic </a:t>
            </a:r>
            <a:r>
              <a:rPr lang="en-US" sz="2800" dirty="0" smtClean="0"/>
              <a:t>problems and many things failed.</a:t>
            </a:r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500" dirty="0"/>
          </a:p>
        </p:txBody>
      </p:sp>
      <p:pic>
        <p:nvPicPr>
          <p:cNvPr id="6" name="Picture 2" descr="http://ts3.mm.bing.net/images/thumbnail.aspx?q=1176752692338&amp;id=9278a52ccbffe92aa4a0fad1dff317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27581"/>
            <a:ext cx="2286000" cy="265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51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14534">
            <a:off x="1034495" y="-83017"/>
            <a:ext cx="6753577" cy="11636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Technology and $$$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 numCol="1"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/>
              <a:t>Henry Ford invents the Model T</a:t>
            </a:r>
          </a:p>
          <a:p>
            <a:pPr>
              <a:buBlip>
                <a:blip r:embed="rId2"/>
              </a:buBlip>
            </a:pPr>
            <a:r>
              <a:rPr lang="en-US" sz="2800" dirty="0" smtClean="0"/>
              <a:t>“The Boom”</a:t>
            </a:r>
          </a:p>
          <a:p>
            <a:pPr lvl="1">
              <a:buBlip>
                <a:blip r:embed="rId2"/>
              </a:buBlip>
            </a:pPr>
            <a:r>
              <a:rPr lang="en-US" sz="2000" dirty="0" smtClean="0"/>
              <a:t>Once </a:t>
            </a:r>
            <a:r>
              <a:rPr lang="en-US" sz="2000" dirty="0"/>
              <a:t>costly items were now available to most </a:t>
            </a:r>
            <a:r>
              <a:rPr lang="en-US" sz="2000" dirty="0" smtClean="0"/>
              <a:t>people.</a:t>
            </a:r>
          </a:p>
          <a:p>
            <a:pPr lvl="1">
              <a:buBlip>
                <a:blip r:embed="rId2"/>
              </a:buBlip>
            </a:pPr>
            <a:r>
              <a:rPr lang="en-US" sz="2000" dirty="0" smtClean="0"/>
              <a:t>People </a:t>
            </a:r>
            <a:r>
              <a:rPr lang="en-US" sz="2000" dirty="0"/>
              <a:t>began to use credit or paid for these items using installment buying-allowing them to buy items by making small monthly </a:t>
            </a:r>
            <a:r>
              <a:rPr lang="en-US" sz="2000" dirty="0" smtClean="0"/>
              <a:t>payments.</a:t>
            </a:r>
          </a:p>
          <a:p>
            <a:pPr>
              <a:buBlip>
                <a:blip r:embed="rId2"/>
              </a:buBlip>
            </a:pPr>
            <a:r>
              <a:rPr lang="en-US" sz="2800" dirty="0" smtClean="0"/>
              <a:t>Other </a:t>
            </a:r>
            <a:r>
              <a:rPr lang="en-US" sz="2800" dirty="0"/>
              <a:t>new items were:  electric vacuum cleaners, washers, sewing machines, toasters, and fans</a:t>
            </a:r>
            <a:r>
              <a:rPr lang="en-US" sz="2800" dirty="0" smtClean="0"/>
              <a:t>.</a:t>
            </a:r>
            <a:endParaRPr lang="en-US" sz="2800" b="1" dirty="0">
              <a:solidFill>
                <a:srgbClr val="FFFF00"/>
              </a:solidFill>
            </a:endParaRPr>
          </a:p>
          <a:p>
            <a:pPr>
              <a:buBlip>
                <a:blip r:embed="rId2"/>
              </a:buBlip>
            </a:pPr>
            <a:endParaRPr lang="en-US" sz="2800" dirty="0" smtClean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0"/>
            <a:ext cx="308803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5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14534">
            <a:off x="889564" y="-88221"/>
            <a:ext cx="7135886" cy="11636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Youth in the Roaring 20s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 numCol="1">
            <a:noAutofit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Many </a:t>
            </a:r>
            <a:r>
              <a:rPr lang="en-US" dirty="0"/>
              <a:t>experimented with new fashions, attitudes, and ways of </a:t>
            </a:r>
            <a:r>
              <a:rPr lang="en-US" dirty="0" smtClean="0"/>
              <a:t>behavior.</a:t>
            </a:r>
            <a:endParaRPr lang="en-US" b="1" dirty="0" smtClean="0">
              <a:solidFill>
                <a:srgbClr val="FFFF00"/>
              </a:solidFill>
            </a:endParaRPr>
          </a:p>
          <a:p>
            <a:pPr lvl="1">
              <a:buBlip>
                <a:blip r:embed="rId2"/>
              </a:buBlip>
            </a:pPr>
            <a:r>
              <a:rPr lang="en-US" sz="2000" dirty="0" smtClean="0"/>
              <a:t>Stayed </a:t>
            </a:r>
            <a:r>
              <a:rPr lang="en-US" sz="2000" dirty="0"/>
              <a:t>in school </a:t>
            </a:r>
            <a:r>
              <a:rPr lang="en-US" sz="2000" dirty="0" smtClean="0"/>
              <a:t>longer.</a:t>
            </a:r>
          </a:p>
          <a:p>
            <a:pPr lvl="1">
              <a:buBlip>
                <a:blip r:embed="rId2"/>
              </a:buBlip>
            </a:pPr>
            <a:r>
              <a:rPr lang="en-US" sz="2000" dirty="0" smtClean="0"/>
              <a:t>Men </a:t>
            </a:r>
            <a:r>
              <a:rPr lang="en-US" sz="2000" dirty="0"/>
              <a:t>wore floppy pants and slicked their hair </a:t>
            </a:r>
            <a:r>
              <a:rPr lang="en-US" sz="2000" dirty="0" smtClean="0"/>
              <a:t>back.</a:t>
            </a:r>
          </a:p>
          <a:p>
            <a:pPr lvl="1">
              <a:buBlip>
                <a:blip r:embed="rId2"/>
              </a:buBlip>
            </a:pPr>
            <a:r>
              <a:rPr lang="en-US" sz="2000" dirty="0" smtClean="0"/>
              <a:t>Women </a:t>
            </a:r>
            <a:r>
              <a:rPr lang="en-US" sz="2000" dirty="0"/>
              <a:t>wore their hair shorter (a “bob”) and wore shorter dresses</a:t>
            </a:r>
            <a:r>
              <a:rPr lang="en-US" sz="2000" dirty="0" smtClean="0"/>
              <a:t>.</a:t>
            </a:r>
          </a:p>
          <a:p>
            <a:pPr lvl="1">
              <a:buBlip>
                <a:blip r:embed="rId2"/>
              </a:buBlip>
            </a:pPr>
            <a:r>
              <a:rPr lang="en-US" sz="2000" dirty="0" smtClean="0"/>
              <a:t>“</a:t>
            </a:r>
            <a:r>
              <a:rPr lang="en-US" sz="2000" dirty="0"/>
              <a:t>The Charleston” was a favorite dance.</a:t>
            </a:r>
          </a:p>
          <a:p>
            <a:pPr>
              <a:buBlip>
                <a:blip r:embed="rId2"/>
              </a:buBlip>
            </a:pPr>
            <a:endParaRPr lang="en-US" sz="2800" dirty="0" smtClean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86200"/>
            <a:ext cx="4357181" cy="2457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40175"/>
            <a:ext cx="1947727" cy="2349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9" y="3933248"/>
            <a:ext cx="1944237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8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14534">
            <a:off x="889564" y="-88221"/>
            <a:ext cx="7135886" cy="11636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Prohibition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 numCol="1">
            <a:noAutofit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On Jan</a:t>
            </a:r>
            <a:r>
              <a:rPr lang="en-US" dirty="0"/>
              <a:t>. 16, 1920, the 18th Amendment made the sale, making, and possession of alcohol illegal.</a:t>
            </a:r>
          </a:p>
          <a:p>
            <a:pPr lvl="1">
              <a:buBlip>
                <a:blip r:embed="rId2"/>
              </a:buBlip>
            </a:pPr>
            <a:r>
              <a:rPr lang="en-US" sz="2000" dirty="0"/>
              <a:t>The amendment was called Prohibition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buBlip>
                <a:blip r:embed="rId2"/>
              </a:buBlip>
            </a:pPr>
            <a:r>
              <a:rPr lang="en-US" sz="2000" u="sng" dirty="0" smtClean="0"/>
              <a:t>Speakeasies</a:t>
            </a:r>
            <a:r>
              <a:rPr lang="en-US" sz="2000" dirty="0" smtClean="0"/>
              <a:t> - illegal nightclubs </a:t>
            </a:r>
            <a:r>
              <a:rPr lang="en-US" sz="2000" dirty="0"/>
              <a:t>that served alcohol came out after saloons were closed.</a:t>
            </a:r>
          </a:p>
          <a:p>
            <a:pPr lvl="1">
              <a:buBlip>
                <a:blip r:embed="rId2"/>
              </a:buBlip>
            </a:pPr>
            <a:r>
              <a:rPr lang="en-US" sz="2000" dirty="0"/>
              <a:t>One result of Prohibition was the rise of organized crime.</a:t>
            </a:r>
          </a:p>
          <a:p>
            <a:pPr>
              <a:buBlip>
                <a:blip r:embed="rId2"/>
              </a:buBlip>
            </a:pPr>
            <a:endParaRPr lang="en-US" sz="2800" dirty="0" smtClean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636818"/>
            <a:ext cx="2286000" cy="2956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22098"/>
            <a:ext cx="3038777" cy="25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9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14534">
            <a:off x="1034495" y="-83017"/>
            <a:ext cx="6753577" cy="11636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The Beginning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953000"/>
          </a:xfrm>
        </p:spPr>
        <p:txBody>
          <a:bodyPr numCol="1"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800" b="1" dirty="0" smtClean="0"/>
              <a:t>1914 </a:t>
            </a:r>
            <a:r>
              <a:rPr lang="en-US" sz="2800" b="1" dirty="0"/>
              <a:t>– Archduke Ferdinand assassinated (WWI begins) and Panama Canal opens 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Blip>
                <a:blip r:embed="rId2"/>
              </a:buBlip>
            </a:pPr>
            <a:endParaRPr lang="en-US" sz="2800" dirty="0" smtClean="0"/>
          </a:p>
          <a:p>
            <a:pPr>
              <a:buBlip>
                <a:blip r:embed="rId2"/>
              </a:buBlip>
            </a:pPr>
            <a:endParaRPr lang="en-US" sz="2800" dirty="0" smtClean="0"/>
          </a:p>
          <a:p>
            <a:pPr>
              <a:buBlip>
                <a:blip r:embed="rId2"/>
              </a:buBlip>
            </a:pPr>
            <a:r>
              <a:rPr lang="en-US" sz="2800" dirty="0" smtClean="0"/>
              <a:t>Imperialism – </a:t>
            </a:r>
            <a:r>
              <a:rPr lang="en-US" sz="2800" dirty="0"/>
              <a:t>Britain, France, Italy </a:t>
            </a:r>
            <a:r>
              <a:rPr lang="en-US" sz="2800" dirty="0" smtClean="0"/>
              <a:t>                  and </a:t>
            </a:r>
            <a:r>
              <a:rPr lang="en-US" sz="2800" dirty="0"/>
              <a:t>Germany wanted to expand their </a:t>
            </a:r>
            <a:r>
              <a:rPr lang="en-US" sz="2800" dirty="0" smtClean="0"/>
              <a:t>territories</a:t>
            </a:r>
          </a:p>
          <a:p>
            <a:pPr>
              <a:buBlip>
                <a:blip r:embed="rId2"/>
              </a:buBlip>
            </a:pPr>
            <a:r>
              <a:rPr lang="en-US" sz="2800" dirty="0" smtClean="0"/>
              <a:t>Nationalism </a:t>
            </a:r>
            <a:r>
              <a:rPr lang="en-US" sz="2800" dirty="0"/>
              <a:t>– Europeans were very proud, loyal, and protective of their own countries and wanted to prove they were the best</a:t>
            </a:r>
          </a:p>
          <a:p>
            <a:pPr>
              <a:buBlip>
                <a:blip r:embed="rId2"/>
              </a:buBlip>
            </a:pP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52600"/>
            <a:ext cx="1930762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8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14534">
            <a:off x="1034495" y="-83017"/>
            <a:ext cx="6753577" cy="11636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The Beginning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 numCol="1"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/>
              <a:t>Militarism </a:t>
            </a:r>
            <a:r>
              <a:rPr lang="en-US" sz="2800" dirty="0"/>
              <a:t>– belief that a country needs a strong military, major powers built up their armies and </a:t>
            </a:r>
            <a:r>
              <a:rPr lang="en-US" sz="2800" dirty="0" smtClean="0"/>
              <a:t>navies</a:t>
            </a:r>
          </a:p>
          <a:p>
            <a:pPr>
              <a:buBlip>
                <a:blip r:embed="rId2"/>
              </a:buBlip>
            </a:pPr>
            <a:r>
              <a:rPr lang="en-US" sz="2800" dirty="0" smtClean="0"/>
              <a:t>Alliances </a:t>
            </a:r>
            <a:r>
              <a:rPr lang="en-US" sz="2800" dirty="0"/>
              <a:t>– relying on others to come to your aid in a time of need, most countries in Europe had alliances so any small incident could start a large-scale war </a:t>
            </a:r>
            <a:endParaRPr lang="en-US" sz="2800" dirty="0" smtClean="0"/>
          </a:p>
          <a:p>
            <a:pPr>
              <a:buBlip>
                <a:blip r:embed="rId2"/>
              </a:buBlip>
            </a:pPr>
            <a:r>
              <a:rPr lang="en-US" sz="2800" dirty="0" smtClean="0"/>
              <a:t>Two </a:t>
            </a:r>
            <a:r>
              <a:rPr lang="en-US" sz="2800" dirty="0"/>
              <a:t>groups of alliances formed: </a:t>
            </a:r>
            <a:endParaRPr lang="en-US" sz="2800" dirty="0" smtClean="0"/>
          </a:p>
          <a:p>
            <a:pPr lvl="1">
              <a:buBlip>
                <a:blip r:embed="rId2"/>
              </a:buBlip>
            </a:pPr>
            <a:r>
              <a:rPr lang="en-US" sz="2000" dirty="0" smtClean="0"/>
              <a:t>Central </a:t>
            </a:r>
            <a:r>
              <a:rPr lang="en-US" sz="2000" dirty="0"/>
              <a:t>Powers – Austria-Hungary, Germany, Ottoman Empire, and </a:t>
            </a:r>
            <a:r>
              <a:rPr lang="en-US" sz="2000" dirty="0" smtClean="0"/>
              <a:t>Bulgaria </a:t>
            </a:r>
          </a:p>
          <a:p>
            <a:pPr lvl="1">
              <a:buBlip>
                <a:blip r:embed="rId2"/>
              </a:buBlip>
            </a:pPr>
            <a:r>
              <a:rPr lang="en-US" sz="2000" dirty="0" smtClean="0"/>
              <a:t>Allied Powers (Allies) – Serbia, Russia, France, Great Britain, Italy, and others </a:t>
            </a:r>
          </a:p>
        </p:txBody>
      </p:sp>
    </p:spTree>
    <p:extLst>
      <p:ext uri="{BB962C8B-B14F-4D97-AF65-F5344CB8AC3E}">
        <p14:creationId xmlns:p14="http://schemas.microsoft.com/office/powerpoint/2010/main" val="207114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14534">
            <a:off x="1034495" y="-83017"/>
            <a:ext cx="6753577" cy="11636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Trench Warfare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 numCol="1">
            <a:noAutofit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Trench </a:t>
            </a:r>
            <a:r>
              <a:rPr lang="en-US" dirty="0"/>
              <a:t>warfare – tunnels dug to protect soldiers during battle, often rat infested 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Trench </a:t>
            </a:r>
            <a:r>
              <a:rPr lang="en-US" dirty="0"/>
              <a:t>warfare helped to protect the soldiers by keeping them partially covered but also made the fighting last longer </a:t>
            </a:r>
          </a:p>
          <a:p>
            <a:pPr>
              <a:buBlip>
                <a:blip r:embed="rId2"/>
              </a:buBlip>
            </a:pPr>
            <a:endParaRPr lang="en-US" dirty="0"/>
          </a:p>
          <a:p>
            <a:pPr>
              <a:buBlip>
                <a:blip r:embed="rId2"/>
              </a:buBlip>
            </a:pPr>
            <a:endParaRPr lang="en-US" dirty="0"/>
          </a:p>
          <a:p>
            <a:pPr lvl="1">
              <a:buBlip>
                <a:blip r:embed="rId2"/>
              </a:buBlip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15713"/>
            <a:ext cx="3794014" cy="2855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76599"/>
            <a:ext cx="3117488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8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14534">
            <a:off x="1034495" y="-83017"/>
            <a:ext cx="6753577" cy="11636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New Technology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 numCol="1"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3200" dirty="0" smtClean="0"/>
              <a:t>Tanks</a:t>
            </a:r>
          </a:p>
          <a:p>
            <a:pPr>
              <a:buBlip>
                <a:blip r:embed="rId2"/>
              </a:buBlip>
            </a:pPr>
            <a:r>
              <a:rPr lang="en-US" sz="3200" dirty="0" smtClean="0"/>
              <a:t>Machine guns</a:t>
            </a:r>
            <a:endParaRPr lang="en-US" sz="3200" dirty="0"/>
          </a:p>
          <a:p>
            <a:pPr>
              <a:buBlip>
                <a:blip r:embed="rId2"/>
              </a:buBlip>
            </a:pPr>
            <a:r>
              <a:rPr lang="en-US" sz="3200" dirty="0" smtClean="0"/>
              <a:t>Poison gases</a:t>
            </a:r>
            <a:endParaRPr lang="en-US" sz="3200" dirty="0"/>
          </a:p>
          <a:p>
            <a:pPr>
              <a:buBlip>
                <a:blip r:embed="rId2"/>
              </a:buBlip>
            </a:pPr>
            <a:r>
              <a:rPr lang="en-US" sz="3200" dirty="0" smtClean="0"/>
              <a:t>U-boats </a:t>
            </a:r>
            <a:r>
              <a:rPr lang="en-US" sz="3200" dirty="0"/>
              <a:t>(submarines</a:t>
            </a:r>
            <a:r>
              <a:rPr lang="en-US" sz="3200" dirty="0" smtClean="0"/>
              <a:t>)</a:t>
            </a:r>
            <a:endParaRPr lang="en-US" sz="3200" dirty="0"/>
          </a:p>
          <a:p>
            <a:pPr>
              <a:buBlip>
                <a:blip r:embed="rId2"/>
              </a:buBlip>
            </a:pPr>
            <a:endParaRPr lang="en-US" dirty="0"/>
          </a:p>
          <a:p>
            <a:pPr>
              <a:buBlip>
                <a:blip r:embed="rId2"/>
              </a:buBlip>
            </a:pPr>
            <a:endParaRPr lang="en-US" dirty="0"/>
          </a:p>
          <a:p>
            <a:pPr lvl="1">
              <a:buBlip>
                <a:blip r:embed="rId2"/>
              </a:buBlip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100" y="533400"/>
            <a:ext cx="2072068" cy="3409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11728"/>
            <a:ext cx="2671483" cy="1671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25" y="4267199"/>
            <a:ext cx="4019550" cy="2217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43366"/>
            <a:ext cx="3352800" cy="254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66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14534">
            <a:off x="1034495" y="-83017"/>
            <a:ext cx="6753577" cy="11636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Lusitania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 numCol="1">
            <a:noAutofit/>
          </a:bodyPr>
          <a:lstStyle/>
          <a:p>
            <a:pPr>
              <a:buBlip>
                <a:blip r:embed="rId2"/>
              </a:buBlip>
            </a:pPr>
            <a:r>
              <a:rPr lang="pl-PL" sz="2800" b="1" dirty="0" smtClean="0"/>
              <a:t>1915 </a:t>
            </a:r>
            <a:r>
              <a:rPr lang="pl-PL" sz="2800" b="1" dirty="0"/>
              <a:t>– </a:t>
            </a:r>
            <a:r>
              <a:rPr lang="pl-PL" sz="2800" b="1" i="1" dirty="0"/>
              <a:t>Lusitania </a:t>
            </a:r>
            <a:r>
              <a:rPr lang="pl-PL" sz="2800" b="1" dirty="0"/>
              <a:t>sunk by German U-boat </a:t>
            </a:r>
            <a:endParaRPr lang="en-US" sz="2800" dirty="0" smtClean="0"/>
          </a:p>
          <a:p>
            <a:pPr>
              <a:buBlip>
                <a:blip r:embed="rId2"/>
              </a:buBlip>
            </a:pPr>
            <a:r>
              <a:rPr lang="en-US" sz="2800" dirty="0" smtClean="0"/>
              <a:t>Germany </a:t>
            </a:r>
            <a:r>
              <a:rPr lang="en-US" sz="2800" dirty="0"/>
              <a:t>had warned Americans not to travel on the ocean – U-boat attacks </a:t>
            </a:r>
          </a:p>
          <a:p>
            <a:pPr>
              <a:buBlip>
                <a:blip r:embed="rId2"/>
              </a:buBlip>
            </a:pP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95600"/>
            <a:ext cx="5042371" cy="35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3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14534">
            <a:off x="1034495" y="-83017"/>
            <a:ext cx="6753577" cy="11636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Declaring War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 numCol="1"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800" b="1" dirty="0" smtClean="0"/>
              <a:t>1916 – Wilson reelected </a:t>
            </a:r>
          </a:p>
          <a:p>
            <a:pPr>
              <a:buBlip>
                <a:blip r:embed="rId2"/>
              </a:buBlip>
            </a:pPr>
            <a:r>
              <a:rPr lang="en-US" sz="2800" b="1" dirty="0" smtClean="0"/>
              <a:t>1917 – Wilson asks Congress to declare war on Germany </a:t>
            </a:r>
          </a:p>
          <a:p>
            <a:pPr marL="0" indent="0">
              <a:buNone/>
            </a:pPr>
            <a:endParaRPr lang="en-US" sz="2800" dirty="0"/>
          </a:p>
          <a:p>
            <a:pPr>
              <a:buBlip>
                <a:blip r:embed="rId2"/>
              </a:buBlip>
            </a:pPr>
            <a:r>
              <a:rPr lang="en-US" sz="2000" dirty="0" smtClean="0"/>
              <a:t>President </a:t>
            </a:r>
            <a:r>
              <a:rPr lang="en-US" sz="2000" dirty="0"/>
              <a:t>Woodrow Wilson </a:t>
            </a:r>
            <a:r>
              <a:rPr lang="en-US" sz="2000" dirty="0" smtClean="0"/>
              <a:t>announced neutrality 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Germany </a:t>
            </a:r>
            <a:r>
              <a:rPr lang="en-US" sz="2000" dirty="0"/>
              <a:t>sent a coded telegram to </a:t>
            </a:r>
            <a:r>
              <a:rPr lang="en-US" sz="2000" dirty="0" smtClean="0"/>
              <a:t>Mexico</a:t>
            </a:r>
            <a:endParaRPr lang="en-US" sz="2000" dirty="0"/>
          </a:p>
          <a:p>
            <a:pPr>
              <a:buBlip>
                <a:blip r:embed="rId2"/>
              </a:buBlip>
            </a:pPr>
            <a:r>
              <a:rPr lang="en-US" sz="2000" dirty="0" smtClean="0"/>
              <a:t>Russians </a:t>
            </a:r>
            <a:r>
              <a:rPr lang="en-US" sz="2000" dirty="0"/>
              <a:t>had withdrawn from the Allied Powers and the Germans (Central Powers) were winning </a:t>
            </a:r>
            <a:endParaRPr lang="en-US" sz="20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In </a:t>
            </a:r>
            <a:r>
              <a:rPr lang="en-US" sz="2000" dirty="0"/>
              <a:t>1918, over one million U.S. troops went to help the </a:t>
            </a:r>
            <a:r>
              <a:rPr lang="en-US" sz="2000" dirty="0" smtClean="0"/>
              <a:t>French 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By </a:t>
            </a:r>
            <a:r>
              <a:rPr lang="en-US" sz="2000" dirty="0"/>
              <a:t>November 1918, Germans stopped fighting, the Kaiser stepped down, and they signed an armistice (11a.m., 11/11) </a:t>
            </a:r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4703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14534">
            <a:off x="1034495" y="-83017"/>
            <a:ext cx="6753577" cy="11636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Home Front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 numCol="1"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200" dirty="0" smtClean="0"/>
              <a:t>Life </a:t>
            </a:r>
            <a:r>
              <a:rPr lang="en-US" sz="2200" dirty="0"/>
              <a:t>at home changed when men left jobs to fight in Europe </a:t>
            </a:r>
            <a:endParaRPr lang="en-US" sz="2200" dirty="0" smtClean="0"/>
          </a:p>
          <a:p>
            <a:pPr>
              <a:buBlip>
                <a:blip r:embed="rId2"/>
              </a:buBlip>
            </a:pPr>
            <a:r>
              <a:rPr lang="en-US" sz="2200" dirty="0" smtClean="0"/>
              <a:t>Women </a:t>
            </a:r>
            <a:r>
              <a:rPr lang="en-US" sz="2200" dirty="0"/>
              <a:t>began working in factories and railroad freight yards, they also grew “victory gardens” which allowed more food to be sent to the soldiers </a:t>
            </a:r>
            <a:endParaRPr lang="en-US" sz="2200" dirty="0" smtClean="0"/>
          </a:p>
          <a:p>
            <a:pPr>
              <a:buBlip>
                <a:blip r:embed="rId2"/>
              </a:buBlip>
            </a:pPr>
            <a:r>
              <a:rPr lang="en-US" sz="2200" dirty="0" smtClean="0"/>
              <a:t>School </a:t>
            </a:r>
            <a:r>
              <a:rPr lang="en-US" sz="2200" dirty="0"/>
              <a:t>children gathered materials that were used to make war goods and rolled bandages for injured soldiers </a:t>
            </a:r>
          </a:p>
          <a:p>
            <a:pPr marL="0" indent="0">
              <a:buNone/>
            </a:pPr>
            <a:endParaRPr lang="en-US" sz="2000" dirty="0"/>
          </a:p>
          <a:p>
            <a:pPr>
              <a:buBlip>
                <a:blip r:embed="rId2"/>
              </a:buBlip>
            </a:pPr>
            <a:endParaRPr lang="en-US" sz="2800" dirty="0"/>
          </a:p>
          <a:p>
            <a:pPr>
              <a:buBlip>
                <a:blip r:embed="rId2"/>
              </a:buBlip>
            </a:pP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73" y="3633045"/>
            <a:ext cx="2002551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85745"/>
            <a:ext cx="3357846" cy="2085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1400"/>
            <a:ext cx="2057400" cy="26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14534">
            <a:off x="1034495" y="-83017"/>
            <a:ext cx="6753577" cy="11636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End of War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 numCol="1"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800" b="1" dirty="0" smtClean="0"/>
              <a:t>1919 </a:t>
            </a:r>
            <a:r>
              <a:rPr lang="en-US" sz="2800" b="1" dirty="0"/>
              <a:t>– Treaty of Versailles is signed </a:t>
            </a:r>
            <a:endParaRPr lang="en-US" sz="2800" b="1" dirty="0" smtClean="0"/>
          </a:p>
          <a:p>
            <a:pPr>
              <a:buBlip>
                <a:blip r:embed="rId2"/>
              </a:buBlip>
            </a:pPr>
            <a:r>
              <a:rPr lang="en-US" sz="2800" dirty="0" smtClean="0"/>
              <a:t>The </a:t>
            </a:r>
            <a:r>
              <a:rPr lang="en-US" sz="2800" dirty="0"/>
              <a:t>Treaty of Versailles formally ended the war and placed all of the blame on Germany, it also required them to pay reparations – money to repay the winners </a:t>
            </a:r>
          </a:p>
          <a:p>
            <a:pPr>
              <a:buBlip>
                <a:blip r:embed="rId2"/>
              </a:buBlip>
            </a:pP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581400"/>
            <a:ext cx="3962400" cy="296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9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2476</TotalTime>
  <Words>717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WWI &amp; The Roaring 20s Review</vt:lpstr>
      <vt:lpstr>The Beginning</vt:lpstr>
      <vt:lpstr>The Beginning</vt:lpstr>
      <vt:lpstr>Trench Warfare</vt:lpstr>
      <vt:lpstr>New Technology</vt:lpstr>
      <vt:lpstr>Lusitania</vt:lpstr>
      <vt:lpstr>Declaring War</vt:lpstr>
      <vt:lpstr>Home Front</vt:lpstr>
      <vt:lpstr>End of War</vt:lpstr>
      <vt:lpstr>Roaring 20s Timeline</vt:lpstr>
      <vt:lpstr>Return to Normalcy</vt:lpstr>
      <vt:lpstr>Teapot Dome Scandal</vt:lpstr>
      <vt:lpstr>Coolidge</vt:lpstr>
      <vt:lpstr>Technology and $$$</vt:lpstr>
      <vt:lpstr>Youth in the Roaring 20s</vt:lpstr>
      <vt:lpstr>Prohibition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Confederation to Constitution</dc:title>
  <dc:creator>Amanda Pinkstaff</dc:creator>
  <cp:lastModifiedBy>Amanda Pinkstaff</cp:lastModifiedBy>
  <cp:revision>48</cp:revision>
  <dcterms:created xsi:type="dcterms:W3CDTF">2013-09-19T19:13:47Z</dcterms:created>
  <dcterms:modified xsi:type="dcterms:W3CDTF">2013-10-15T23:17:03Z</dcterms:modified>
</cp:coreProperties>
</file>