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16"/>
  </p:handoutMasterIdLst>
  <p:sldIdLst>
    <p:sldId id="256" r:id="rId2"/>
    <p:sldId id="265" r:id="rId3"/>
    <p:sldId id="257" r:id="rId4"/>
    <p:sldId id="258" r:id="rId5"/>
    <p:sldId id="266" r:id="rId6"/>
    <p:sldId id="259" r:id="rId7"/>
    <p:sldId id="267" r:id="rId8"/>
    <p:sldId id="260" r:id="rId9"/>
    <p:sldId id="261" r:id="rId10"/>
    <p:sldId id="262" r:id="rId11"/>
    <p:sldId id="268" r:id="rId12"/>
    <p:sldId id="263" r:id="rId13"/>
    <p:sldId id="269" r:id="rId14"/>
    <p:sldId id="264" r:id="rId15"/>
  </p:sldIdLst>
  <p:sldSz cx="9144000" cy="6858000" type="screen4x3"/>
  <p:notesSz cx="9210675" cy="6980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406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91293" cy="349012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17251" y="0"/>
            <a:ext cx="3991293" cy="349012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r">
              <a:defRPr sz="1200"/>
            </a:lvl1pPr>
          </a:lstStyle>
          <a:p>
            <a:fld id="{07481612-DE5C-48D6-9CCE-4A82048942ED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30015"/>
            <a:ext cx="3991293" cy="349012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17251" y="6630015"/>
            <a:ext cx="3991293" cy="349012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r">
              <a:defRPr sz="1200"/>
            </a:lvl1pPr>
          </a:lstStyle>
          <a:p>
            <a:fld id="{0B6187D8-5D22-433A-9E7E-BE2B0CFE3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6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B7C3F878-F5E8-489B-AC8A-64F2A7E22C28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1/30/2014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The Cold War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1945-1960</a:t>
            </a:r>
            <a:endParaRPr lang="en-US" dirty="0"/>
          </a:p>
          <a:p>
            <a:r>
              <a:rPr lang="en-US" dirty="0" smtClean="0"/>
              <a:t>Chapter 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39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6965245" cy="1239817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McCarthyism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486400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2800" u="sng" dirty="0" smtClean="0"/>
              <a:t>Senator</a:t>
            </a:r>
            <a:r>
              <a:rPr lang="en-US" sz="2800" dirty="0" smtClean="0"/>
              <a:t> </a:t>
            </a:r>
            <a:r>
              <a:rPr lang="en-US" sz="2800" u="sng" dirty="0"/>
              <a:t>McCarthy</a:t>
            </a:r>
            <a:r>
              <a:rPr lang="en-US" sz="2800" dirty="0"/>
              <a:t> said he had a list of 205 government officials that were communist </a:t>
            </a:r>
            <a:endParaRPr lang="en-US" sz="2800" dirty="0" smtClean="0"/>
          </a:p>
          <a:p>
            <a:pPr>
              <a:buBlip>
                <a:blip r:embed="rId2"/>
              </a:buBlip>
            </a:pPr>
            <a:r>
              <a:rPr lang="en-US" sz="2800" dirty="0" smtClean="0"/>
              <a:t>McCarthy </a:t>
            </a:r>
            <a:r>
              <a:rPr lang="en-US" sz="2800" dirty="0"/>
              <a:t>raised American fears of communism with this “list” even though it was never </a:t>
            </a:r>
            <a:r>
              <a:rPr lang="en-US" sz="2800" dirty="0" smtClean="0"/>
              <a:t>proven</a:t>
            </a:r>
            <a:endParaRPr lang="en-US" sz="2800" dirty="0"/>
          </a:p>
          <a:p>
            <a:pPr>
              <a:buBlip>
                <a:blip r:embed="rId2"/>
              </a:buBlip>
            </a:pPr>
            <a:endParaRPr lang="en-US" sz="2800" dirty="0"/>
          </a:p>
          <a:p>
            <a:pPr>
              <a:buBlip>
                <a:blip r:embed="rId2"/>
              </a:buBlip>
            </a:pPr>
            <a:endParaRPr lang="en-US" sz="2800" dirty="0"/>
          </a:p>
          <a:p>
            <a:pPr>
              <a:buBlip>
                <a:blip r:embed="rId2"/>
              </a:buBlip>
            </a:pPr>
            <a:endParaRPr lang="en-US" sz="2800" dirty="0"/>
          </a:p>
          <a:p>
            <a:pPr>
              <a:buBlip>
                <a:blip r:embed="rId2"/>
              </a:buBlip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124200"/>
            <a:ext cx="5829300" cy="323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4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6965245" cy="1239817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McCarthyism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486400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2800" dirty="0" smtClean="0"/>
              <a:t>A </a:t>
            </a:r>
            <a:r>
              <a:rPr lang="en-US" sz="2800" dirty="0"/>
              <a:t>manhunt for Communists in the U.S. gov't and blacklisting of Hollywood stars began </a:t>
            </a:r>
            <a:endParaRPr lang="en-US" sz="2800" dirty="0" smtClean="0"/>
          </a:p>
          <a:p>
            <a:pPr>
              <a:buBlip>
                <a:blip r:embed="rId2"/>
              </a:buBlip>
            </a:pPr>
            <a:r>
              <a:rPr lang="en-US" sz="2800" dirty="0" smtClean="0"/>
              <a:t>The </a:t>
            </a:r>
            <a:r>
              <a:rPr lang="en-US" sz="2800" dirty="0"/>
              <a:t>term </a:t>
            </a:r>
            <a:r>
              <a:rPr lang="en-US" sz="2800" u="sng" dirty="0"/>
              <a:t>McCarthyism</a:t>
            </a:r>
            <a:r>
              <a:rPr lang="en-US" sz="2800" dirty="0"/>
              <a:t> became a synonym for reckless accusations against innocent people </a:t>
            </a:r>
          </a:p>
          <a:p>
            <a:pPr>
              <a:buBlip>
                <a:blip r:embed="rId2"/>
              </a:buBlip>
            </a:pPr>
            <a:endParaRPr lang="en-US" sz="2800" dirty="0"/>
          </a:p>
          <a:p>
            <a:pPr>
              <a:buBlip>
                <a:blip r:embed="rId2"/>
              </a:buBlip>
            </a:pPr>
            <a:endParaRPr lang="en-US" sz="2800" dirty="0"/>
          </a:p>
          <a:p>
            <a:pPr>
              <a:buBlip>
                <a:blip r:embed="rId2"/>
              </a:buBlip>
            </a:pPr>
            <a:endParaRPr lang="en-US" sz="2800" dirty="0"/>
          </a:p>
          <a:p>
            <a:pPr>
              <a:buBlip>
                <a:blip r:embed="rId2"/>
              </a:buBlip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080327"/>
            <a:ext cx="2806341" cy="3428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651826"/>
            <a:ext cx="351744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73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6965245" cy="1239817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Eisenhower Get Aggressive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486400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2800" dirty="0" smtClean="0"/>
              <a:t>Eisenhower </a:t>
            </a:r>
            <a:r>
              <a:rPr lang="en-US" sz="2800" dirty="0"/>
              <a:t>wanted to be more aggressive than Truman and his containment policy, he wanted to use a brinksmanship strategy </a:t>
            </a:r>
            <a:endParaRPr lang="en-US" sz="2800" dirty="0" smtClean="0"/>
          </a:p>
          <a:p>
            <a:pPr lvl="1">
              <a:buBlip>
                <a:blip r:embed="rId2"/>
              </a:buBlip>
            </a:pPr>
            <a:r>
              <a:rPr lang="en-US" sz="2600" u="sng" dirty="0" smtClean="0"/>
              <a:t>Brinksmanship</a:t>
            </a:r>
            <a:r>
              <a:rPr lang="en-US" sz="2600" dirty="0" smtClean="0"/>
              <a:t> </a:t>
            </a:r>
            <a:r>
              <a:rPr lang="en-US" sz="2600" dirty="0"/>
              <a:t>– pushing an issue to the brink of war in order to deal with it </a:t>
            </a:r>
            <a:endParaRPr lang="en-US" sz="2800" dirty="0"/>
          </a:p>
          <a:p>
            <a:pPr>
              <a:buBlip>
                <a:blip r:embed="rId2"/>
              </a:buBlip>
            </a:pPr>
            <a:endParaRPr lang="en-US" sz="2800" dirty="0"/>
          </a:p>
          <a:p>
            <a:pPr>
              <a:buBlip>
                <a:blip r:embed="rId2"/>
              </a:buBlip>
            </a:pPr>
            <a:endParaRPr lang="en-US" sz="2800" dirty="0"/>
          </a:p>
          <a:p>
            <a:pPr>
              <a:buBlip>
                <a:blip r:embed="rId2"/>
              </a:buBlip>
            </a:pPr>
            <a:endParaRPr lang="en-US" sz="2800" dirty="0"/>
          </a:p>
          <a:p>
            <a:pPr>
              <a:buBlip>
                <a:blip r:embed="rId2"/>
              </a:buBlip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784599"/>
            <a:ext cx="3601493" cy="241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419763"/>
            <a:ext cx="250904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1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6965245" cy="1239817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Eisenhower Get Aggressive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486400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3000" dirty="0" smtClean="0"/>
              <a:t>The </a:t>
            </a:r>
            <a:r>
              <a:rPr lang="en-US" sz="3000" dirty="0"/>
              <a:t>Soviet Union and the U.S. began to build bigger, more powerful weapons to stay ahead of the enemy – </a:t>
            </a:r>
            <a:r>
              <a:rPr lang="en-US" sz="3000" u="sng" dirty="0"/>
              <a:t>A</a:t>
            </a:r>
            <a:r>
              <a:rPr lang="en-US" sz="3000" u="sng" dirty="0" smtClean="0"/>
              <a:t>rms </a:t>
            </a:r>
            <a:r>
              <a:rPr lang="en-US" sz="3000" u="sng" dirty="0"/>
              <a:t>R</a:t>
            </a:r>
            <a:r>
              <a:rPr lang="en-US" sz="3000" u="sng" dirty="0" smtClean="0"/>
              <a:t>ace </a:t>
            </a:r>
          </a:p>
          <a:p>
            <a:pPr lvl="1">
              <a:buBlip>
                <a:blip r:embed="rId2"/>
              </a:buBlip>
            </a:pPr>
            <a:r>
              <a:rPr lang="en-US" sz="2600" dirty="0" smtClean="0"/>
              <a:t>Hydrogen </a:t>
            </a:r>
            <a:r>
              <a:rPr lang="en-US" sz="2600" dirty="0"/>
              <a:t>bomb developed (nuclear </a:t>
            </a:r>
            <a:r>
              <a:rPr lang="en-US" sz="2600" u="sng" dirty="0"/>
              <a:t>H-bomb</a:t>
            </a:r>
            <a:r>
              <a:rPr lang="en-US" sz="2600" dirty="0" smtClean="0"/>
              <a:t>)</a:t>
            </a:r>
            <a:endParaRPr lang="en-US" sz="2800" dirty="0"/>
          </a:p>
          <a:p>
            <a:pPr>
              <a:buBlip>
                <a:blip r:embed="rId2"/>
              </a:buBlip>
            </a:pPr>
            <a:endParaRPr lang="en-US" sz="2800" dirty="0"/>
          </a:p>
          <a:p>
            <a:pPr>
              <a:buBlip>
                <a:blip r:embed="rId2"/>
              </a:buBlip>
            </a:pPr>
            <a:endParaRPr lang="en-US" sz="2800" dirty="0"/>
          </a:p>
          <a:p>
            <a:pPr>
              <a:buBlip>
                <a:blip r:embed="rId2"/>
              </a:buBlip>
            </a:pPr>
            <a:endParaRPr lang="en-US" sz="2800" dirty="0"/>
          </a:p>
          <a:p>
            <a:pPr>
              <a:buBlip>
                <a:blip r:embed="rId2"/>
              </a:buBlip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82" y="3429000"/>
            <a:ext cx="3381375" cy="2505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982" y="3439089"/>
            <a:ext cx="3975100" cy="248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52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6965245" cy="1239817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Space Race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486400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2800" dirty="0" smtClean="0"/>
              <a:t>Missiles </a:t>
            </a:r>
            <a:r>
              <a:rPr lang="en-US" sz="2800" dirty="0"/>
              <a:t>were important in getting the H-bombs across the ocean </a:t>
            </a:r>
            <a:endParaRPr lang="en-US" sz="2800" dirty="0" smtClean="0"/>
          </a:p>
          <a:p>
            <a:pPr>
              <a:buBlip>
                <a:blip r:embed="rId2"/>
              </a:buBlip>
            </a:pPr>
            <a:r>
              <a:rPr lang="en-US" sz="2800" dirty="0" smtClean="0"/>
              <a:t>The </a:t>
            </a:r>
            <a:r>
              <a:rPr lang="en-US" sz="2800" dirty="0"/>
              <a:t>Soviet Union launched the first satellite into space proving they had the missile power </a:t>
            </a:r>
          </a:p>
          <a:p>
            <a:pPr lvl="1">
              <a:buBlip>
                <a:blip r:embed="rId2"/>
              </a:buBlip>
            </a:pPr>
            <a:endParaRPr lang="en-US" sz="2800" dirty="0"/>
          </a:p>
          <a:p>
            <a:pPr>
              <a:buBlip>
                <a:blip r:embed="rId2"/>
              </a:buBlip>
            </a:pPr>
            <a:endParaRPr lang="en-US" sz="2800" dirty="0"/>
          </a:p>
          <a:p>
            <a:pPr>
              <a:buBlip>
                <a:blip r:embed="rId2"/>
              </a:buBlip>
            </a:pPr>
            <a:endParaRPr lang="en-US" sz="2800" dirty="0"/>
          </a:p>
          <a:p>
            <a:pPr>
              <a:buBlip>
                <a:blip r:embed="rId2"/>
              </a:buBlip>
            </a:pPr>
            <a:endParaRPr lang="en-US" sz="2800" dirty="0"/>
          </a:p>
          <a:p>
            <a:pPr>
              <a:buBlip>
                <a:blip r:embed="rId2"/>
              </a:buBlip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198358"/>
            <a:ext cx="3759200" cy="30520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307157"/>
            <a:ext cx="2181225" cy="283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35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6753577" cy="1163618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Roots of the Cold War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10600" cy="5410200"/>
          </a:xfrm>
        </p:spPr>
        <p:txBody>
          <a:bodyPr numCol="1">
            <a:noAutofit/>
          </a:bodyPr>
          <a:lstStyle/>
          <a:p>
            <a:pPr>
              <a:buBlip>
                <a:blip r:embed="rId2"/>
              </a:buBlip>
            </a:pPr>
            <a:r>
              <a:rPr lang="en-US" sz="2800" dirty="0" smtClean="0"/>
              <a:t>By </a:t>
            </a:r>
            <a:r>
              <a:rPr lang="en-US" sz="2800" dirty="0"/>
              <a:t>the end of World War II, the United States and other Capitalist countries distrusted Communist Soviet Union </a:t>
            </a:r>
          </a:p>
          <a:p>
            <a:pPr>
              <a:buBlip>
                <a:blip r:embed="rId2"/>
              </a:buBlip>
            </a:pPr>
            <a:endParaRPr lang="en-US" sz="2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286000"/>
            <a:ext cx="4585716" cy="3864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048000"/>
            <a:ext cx="2364544" cy="250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74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6753577" cy="1163618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Roots of the Cold War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10600" cy="5410200"/>
          </a:xfrm>
        </p:spPr>
        <p:txBody>
          <a:bodyPr numCol="1">
            <a:noAutofit/>
          </a:bodyPr>
          <a:lstStyle/>
          <a:p>
            <a:pPr>
              <a:buBlip>
                <a:blip r:embed="rId2"/>
              </a:buBlip>
            </a:pPr>
            <a:r>
              <a:rPr lang="en-US" sz="2800" dirty="0" smtClean="0"/>
              <a:t>Stalin </a:t>
            </a:r>
            <a:r>
              <a:rPr lang="en-US" sz="2800" dirty="0"/>
              <a:t>put communist friendly governments into power in Eastern Germany, which the United States took as a sign that he wanted to spread communism </a:t>
            </a:r>
            <a:endParaRPr lang="en-US" sz="2800" dirty="0" smtClean="0"/>
          </a:p>
          <a:p>
            <a:pPr>
              <a:buBlip>
                <a:blip r:embed="rId2"/>
              </a:buBlip>
            </a:pPr>
            <a:r>
              <a:rPr lang="en-US" sz="2800" dirty="0" smtClean="0"/>
              <a:t>The </a:t>
            </a:r>
            <a:r>
              <a:rPr lang="en-US" sz="2800" dirty="0"/>
              <a:t>tension that followed became known as the </a:t>
            </a:r>
            <a:r>
              <a:rPr lang="en-US" sz="2800" u="sng" dirty="0"/>
              <a:t>Cold</a:t>
            </a:r>
            <a:r>
              <a:rPr lang="en-US" sz="2800" dirty="0"/>
              <a:t> </a:t>
            </a:r>
            <a:r>
              <a:rPr lang="en-US" sz="2800" u="sng" dirty="0"/>
              <a:t>War</a:t>
            </a:r>
            <a:r>
              <a:rPr lang="en-US" sz="2800" dirty="0"/>
              <a:t> and lasted almost four decades </a:t>
            </a:r>
          </a:p>
          <a:p>
            <a:pPr>
              <a:buBlip>
                <a:blip r:embed="rId2"/>
              </a:buBlip>
            </a:pPr>
            <a:endParaRPr lang="en-US" sz="2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219070"/>
            <a:ext cx="2686050" cy="32890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505200"/>
            <a:ext cx="3395251" cy="300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68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6965245" cy="1239817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Containment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991600" cy="5486400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2800" u="sng" dirty="0" smtClean="0"/>
              <a:t>President</a:t>
            </a:r>
            <a:r>
              <a:rPr lang="en-US" sz="2800" dirty="0" smtClean="0"/>
              <a:t> </a:t>
            </a:r>
            <a:r>
              <a:rPr lang="en-US" sz="2800" u="sng" dirty="0"/>
              <a:t>Truman</a:t>
            </a:r>
            <a:r>
              <a:rPr lang="en-US" sz="2800" dirty="0"/>
              <a:t> decided that containing the threat of communism was the best way to handle it - </a:t>
            </a:r>
            <a:r>
              <a:rPr lang="en-US" sz="2800" u="sng" dirty="0"/>
              <a:t>containment </a:t>
            </a:r>
            <a:endParaRPr lang="en-US" sz="2800" u="sng" dirty="0" smtClean="0"/>
          </a:p>
          <a:p>
            <a:pPr>
              <a:buBlip>
                <a:blip r:embed="rId2"/>
              </a:buBlip>
            </a:pPr>
            <a:r>
              <a:rPr lang="en-US" sz="2800" dirty="0" smtClean="0"/>
              <a:t>The </a:t>
            </a:r>
            <a:r>
              <a:rPr lang="en-US" sz="2800" dirty="0"/>
              <a:t>Truman Doctrine also promised help for any country resisting </a:t>
            </a:r>
            <a:r>
              <a:rPr lang="en-US" sz="2800" dirty="0" smtClean="0"/>
              <a:t>communism</a:t>
            </a:r>
            <a:endParaRPr lang="en-US" sz="2800" dirty="0"/>
          </a:p>
          <a:p>
            <a:pPr>
              <a:buBlip>
                <a:blip r:embed="rId2"/>
              </a:buBlip>
            </a:pPr>
            <a:endParaRPr lang="en-US" sz="2800" dirty="0"/>
          </a:p>
          <a:p>
            <a:pPr>
              <a:buBlip>
                <a:blip r:embed="rId2"/>
              </a:buBlip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255" y="3036454"/>
            <a:ext cx="5189220" cy="339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1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6965245" cy="1239817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Containment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486400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2800" u="sng" dirty="0" smtClean="0"/>
              <a:t>NATO</a:t>
            </a:r>
            <a:r>
              <a:rPr lang="en-US" sz="2800" dirty="0" smtClean="0"/>
              <a:t> </a:t>
            </a:r>
            <a:r>
              <a:rPr lang="en-US" sz="2800" dirty="0"/>
              <a:t>(the North Atlantic Treaty Organization) was an alliance formed between the U.S., Canada, and Western Europe </a:t>
            </a:r>
          </a:p>
          <a:p>
            <a:pPr>
              <a:buBlip>
                <a:blip r:embed="rId2"/>
              </a:buBlip>
            </a:pPr>
            <a:endParaRPr lang="en-US" sz="2800" dirty="0"/>
          </a:p>
          <a:p>
            <a:pPr>
              <a:buBlip>
                <a:blip r:embed="rId2"/>
              </a:buBlip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2481">
            <a:off x="974133" y="2927984"/>
            <a:ext cx="3337560" cy="25031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371436"/>
            <a:ext cx="3041530" cy="388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95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6965245" cy="1239817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Marshall Plan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486400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2800" dirty="0" smtClean="0"/>
              <a:t>In </a:t>
            </a:r>
            <a:r>
              <a:rPr lang="en-US" sz="2800" dirty="0"/>
              <a:t>response to NATO, the communist powers formed an alliance called the Warsaw Pact </a:t>
            </a:r>
            <a:endParaRPr lang="en-US" sz="2800" dirty="0" smtClean="0"/>
          </a:p>
          <a:p>
            <a:pPr>
              <a:buBlip>
                <a:blip r:embed="rId2"/>
              </a:buBlip>
            </a:pPr>
            <a:r>
              <a:rPr lang="en-US" sz="2800" dirty="0" smtClean="0"/>
              <a:t>The </a:t>
            </a:r>
            <a:r>
              <a:rPr lang="en-US" sz="2800" u="sng" dirty="0"/>
              <a:t>Marshall</a:t>
            </a:r>
            <a:r>
              <a:rPr lang="en-US" sz="2800" dirty="0"/>
              <a:t> </a:t>
            </a:r>
            <a:r>
              <a:rPr lang="en-US" sz="2800" u="sng" dirty="0"/>
              <a:t>Plan</a:t>
            </a:r>
            <a:r>
              <a:rPr lang="en-US" sz="2800" dirty="0"/>
              <a:t> offered $13 billion to help nations in Europe rebuild after WWII and resist the spread of </a:t>
            </a:r>
            <a:r>
              <a:rPr lang="en-US" sz="2800" dirty="0" smtClean="0"/>
              <a:t>communism. </a:t>
            </a:r>
          </a:p>
          <a:p>
            <a:pPr marL="0" indent="0">
              <a:buNone/>
            </a:pPr>
            <a:endParaRPr lang="en-US" sz="2800" dirty="0" smtClean="0"/>
          </a:p>
          <a:p>
            <a:pPr>
              <a:buBlip>
                <a:blip r:embed="rId2"/>
              </a:buBlip>
            </a:pPr>
            <a:endParaRPr lang="en-US" sz="2800" dirty="0"/>
          </a:p>
          <a:p>
            <a:pPr>
              <a:buBlip>
                <a:blip r:embed="rId2"/>
              </a:buBlip>
            </a:pPr>
            <a:endParaRPr lang="en-US" sz="2800" dirty="0"/>
          </a:p>
          <a:p>
            <a:pPr>
              <a:buBlip>
                <a:blip r:embed="rId2"/>
              </a:buBlip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352800"/>
            <a:ext cx="43434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2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6965245" cy="1239817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Marshall Plan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486400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2800" dirty="0" smtClean="0"/>
              <a:t>The </a:t>
            </a:r>
            <a:r>
              <a:rPr lang="en-US" sz="2800" dirty="0"/>
              <a:t>Soviet Union had blocked all access to Berlin, the German capital which required the U.S. and British planes to airlift supplies to stranded Germans </a:t>
            </a:r>
          </a:p>
          <a:p>
            <a:pPr>
              <a:buBlip>
                <a:blip r:embed="rId2"/>
              </a:buBlip>
            </a:pPr>
            <a:endParaRPr lang="en-US" sz="2800" dirty="0"/>
          </a:p>
          <a:p>
            <a:pPr>
              <a:buBlip>
                <a:blip r:embed="rId2"/>
              </a:buBlip>
            </a:pPr>
            <a:endParaRPr lang="en-US" sz="2800" dirty="0"/>
          </a:p>
          <a:p>
            <a:pPr>
              <a:buBlip>
                <a:blip r:embed="rId2"/>
              </a:buBlip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067" y="2514600"/>
            <a:ext cx="3803449" cy="398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80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6965245" cy="1239817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Fear of Communism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486400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2800" dirty="0" smtClean="0"/>
              <a:t>The </a:t>
            </a:r>
            <a:r>
              <a:rPr lang="en-US" sz="2800" dirty="0"/>
              <a:t>American Communist Party became a target when the country began to fear local communists spying for Russia </a:t>
            </a:r>
            <a:endParaRPr lang="en-US" sz="2800" dirty="0" smtClean="0"/>
          </a:p>
          <a:p>
            <a:pPr>
              <a:buBlip>
                <a:blip r:embed="rId2"/>
              </a:buBlip>
            </a:pPr>
            <a:r>
              <a:rPr lang="en-US" sz="2800" dirty="0" smtClean="0"/>
              <a:t>The </a:t>
            </a:r>
            <a:r>
              <a:rPr lang="en-US" sz="2800" dirty="0"/>
              <a:t>trials of Alger Hiss (5 </a:t>
            </a:r>
            <a:r>
              <a:rPr lang="en-US" sz="2800" dirty="0" smtClean="0"/>
              <a:t>years </a:t>
            </a:r>
            <a:r>
              <a:rPr lang="en-US" sz="2800" dirty="0"/>
              <a:t>in prison) and Julius and Ethel Rosenberg (executed) fueled American fears of communist activity </a:t>
            </a:r>
          </a:p>
          <a:p>
            <a:pPr>
              <a:buBlip>
                <a:blip r:embed="rId2"/>
              </a:buBlip>
            </a:pPr>
            <a:endParaRPr lang="en-US" sz="2800" dirty="0"/>
          </a:p>
          <a:p>
            <a:pPr>
              <a:buBlip>
                <a:blip r:embed="rId2"/>
              </a:buBlip>
            </a:pPr>
            <a:endParaRPr lang="en-US" sz="2800" dirty="0"/>
          </a:p>
          <a:p>
            <a:pPr>
              <a:buBlip>
                <a:blip r:embed="rId2"/>
              </a:buBlip>
            </a:pPr>
            <a:endParaRPr lang="en-US" sz="2800" dirty="0"/>
          </a:p>
          <a:p>
            <a:pPr>
              <a:buBlip>
                <a:blip r:embed="rId2"/>
              </a:buBlip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657600"/>
            <a:ext cx="3289300" cy="26291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91000"/>
            <a:ext cx="2744440" cy="188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0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6965245" cy="1239817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Domino Theory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486400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2800" dirty="0" smtClean="0"/>
              <a:t>The </a:t>
            </a:r>
            <a:r>
              <a:rPr lang="en-US" sz="2800" dirty="0"/>
              <a:t>U.S. felt that countries would fall to communism like dominoes falling down (known as the </a:t>
            </a:r>
            <a:r>
              <a:rPr lang="en-US" sz="2800" u="sng" dirty="0"/>
              <a:t>Domino</a:t>
            </a:r>
            <a:r>
              <a:rPr lang="en-US" sz="2800" dirty="0"/>
              <a:t> </a:t>
            </a:r>
            <a:r>
              <a:rPr lang="en-US" sz="2800" u="sng" dirty="0"/>
              <a:t>Theory</a:t>
            </a:r>
            <a:r>
              <a:rPr lang="en-US" sz="2800" dirty="0"/>
              <a:t>) </a:t>
            </a:r>
          </a:p>
          <a:p>
            <a:pPr>
              <a:buBlip>
                <a:blip r:embed="rId2"/>
              </a:buBlip>
            </a:pPr>
            <a:endParaRPr lang="en-US" sz="2800" dirty="0"/>
          </a:p>
          <a:p>
            <a:pPr>
              <a:buBlip>
                <a:blip r:embed="rId2"/>
              </a:buBlip>
            </a:pPr>
            <a:endParaRPr lang="en-US" sz="2800" dirty="0"/>
          </a:p>
          <a:p>
            <a:pPr>
              <a:buBlip>
                <a:blip r:embed="rId2"/>
              </a:buBlip>
            </a:pPr>
            <a:endParaRPr lang="en-US" sz="2800" dirty="0"/>
          </a:p>
          <a:p>
            <a:pPr>
              <a:buBlip>
                <a:blip r:embed="rId2"/>
              </a:buBlip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790651"/>
            <a:ext cx="6171334" cy="346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4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TC101790492[[fn=Sketchbook]]</Template>
  <TotalTime>4700</TotalTime>
  <Words>424</Words>
  <Application>Microsoft Office PowerPoint</Application>
  <PresentationFormat>On-screen Show (4:3)</PresentationFormat>
  <Paragraphs>57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Sketchbook</vt:lpstr>
      <vt:lpstr>The Cold War</vt:lpstr>
      <vt:lpstr>Roots of the Cold War</vt:lpstr>
      <vt:lpstr>Roots of the Cold War</vt:lpstr>
      <vt:lpstr>Containment</vt:lpstr>
      <vt:lpstr>Containment</vt:lpstr>
      <vt:lpstr>Marshall Plan</vt:lpstr>
      <vt:lpstr>Marshall Plan</vt:lpstr>
      <vt:lpstr>Fear of Communism</vt:lpstr>
      <vt:lpstr>Domino Theory</vt:lpstr>
      <vt:lpstr>McCarthyism</vt:lpstr>
      <vt:lpstr>McCarthyism</vt:lpstr>
      <vt:lpstr>Eisenhower Get Aggressive</vt:lpstr>
      <vt:lpstr>Eisenhower Get Aggressive</vt:lpstr>
      <vt:lpstr>Space Race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Confederation to Constitution</dc:title>
  <dc:creator>Amanda Pinkstaff</dc:creator>
  <cp:lastModifiedBy>Amanda Pinkstaff</cp:lastModifiedBy>
  <cp:revision>81</cp:revision>
  <cp:lastPrinted>2014-01-07T17:47:47Z</cp:lastPrinted>
  <dcterms:created xsi:type="dcterms:W3CDTF">2013-09-19T19:13:47Z</dcterms:created>
  <dcterms:modified xsi:type="dcterms:W3CDTF">2014-01-30T21:57:53Z</dcterms:modified>
</cp:coreProperties>
</file>