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75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4" r:id="rId17"/>
    <p:sldId id="271" r:id="rId18"/>
    <p:sldId id="272" r:id="rId19"/>
    <p:sldId id="273" r:id="rId20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08239-F897-4B57-9BA1-941665A4DF6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EBF51-C235-423F-B2F0-BCE433B0E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54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9/10/2013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9/10/2013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smtClean="0"/>
              <a:t>Scientific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Science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3200"/>
              <a:t>To </a:t>
            </a:r>
            <a:r>
              <a:rPr lang="en-US" sz="3200" u="sng"/>
              <a:t>infer</a:t>
            </a:r>
            <a:r>
              <a:rPr lang="en-US" sz="3200"/>
              <a:t> something means to draw a conclusion based on what you observe.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Drawing Conclusions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127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Science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A </a:t>
            </a:r>
            <a:r>
              <a:rPr lang="en-US" sz="3200" u="sng" dirty="0" smtClean="0"/>
              <a:t>controlled experiment</a:t>
            </a:r>
            <a:r>
              <a:rPr lang="en-US" sz="3200" dirty="0" smtClean="0"/>
              <a:t> involves changing one factor and observing its effect on another while keeping all other factors constant.</a:t>
            </a:r>
          </a:p>
          <a:p>
            <a:pPr lvl="0"/>
            <a:r>
              <a:rPr lang="en-US" sz="3200" u="sng" dirty="0" smtClean="0"/>
              <a:t>Variables</a:t>
            </a:r>
            <a:r>
              <a:rPr lang="en-US" sz="3200" dirty="0" smtClean="0"/>
              <a:t> are factors that can be changed in an experiment.</a:t>
            </a:r>
            <a:endParaRPr lang="en-US" sz="3200" dirty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Experiments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9377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Science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variable that is changed in an experiment is called the </a:t>
            </a:r>
            <a:r>
              <a:rPr lang="en-US" sz="2800" u="sng" dirty="0" smtClean="0"/>
              <a:t>independent variable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</a:t>
            </a:r>
            <a:r>
              <a:rPr lang="en-US" sz="2800" u="sng" dirty="0" smtClean="0"/>
              <a:t>dependent variable</a:t>
            </a:r>
            <a:r>
              <a:rPr lang="en-US" sz="2800" dirty="0" smtClean="0"/>
              <a:t> changes as a result of a change in the independent variable.</a:t>
            </a:r>
          </a:p>
          <a:p>
            <a:r>
              <a:rPr lang="en-US" sz="2800" dirty="0" smtClean="0"/>
              <a:t>The variables that are not change in an experiment are called </a:t>
            </a:r>
            <a:r>
              <a:rPr lang="en-US" sz="2800" u="sng" dirty="0" smtClean="0"/>
              <a:t>constants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Experiments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3376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3: Models in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 science, a </a:t>
            </a:r>
            <a:r>
              <a:rPr lang="en-US" sz="2800" u="sng" dirty="0" smtClean="0"/>
              <a:t>model</a:t>
            </a:r>
            <a:r>
              <a:rPr lang="en-US" sz="2800" dirty="0" smtClean="0"/>
              <a:t> is any representation of an object or an event used as a tool for understanding the natural world.</a:t>
            </a:r>
          </a:p>
          <a:p>
            <a:r>
              <a:rPr lang="en-US" sz="2800" dirty="0" smtClean="0"/>
              <a:t>Models can help you visualize something that is difficult to see or understand.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Why are models necessary?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361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3: Models in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Most models fall into three basic types –physical models, computer models, and idea models.</a:t>
            </a:r>
          </a:p>
          <a:p>
            <a:r>
              <a:rPr lang="en-US" sz="2800" dirty="0" smtClean="0"/>
              <a:t>Physical Models: models you can </a:t>
            </a:r>
            <a:r>
              <a:rPr lang="en-US" sz="2800" dirty="0" smtClean="0"/>
              <a:t>see and </a:t>
            </a:r>
            <a:r>
              <a:rPr lang="en-US" sz="2800" dirty="0" smtClean="0"/>
              <a:t>touch. </a:t>
            </a:r>
          </a:p>
          <a:p>
            <a:pPr lvl="1"/>
            <a:r>
              <a:rPr lang="en-US" sz="2500" dirty="0" smtClean="0"/>
              <a:t>Examples include: a table top solar system, a globe of the Earth, or a replica of the inside of a cell.</a:t>
            </a:r>
            <a:endParaRPr lang="en-US" sz="25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models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4488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3: Models in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Computer Models: are built using computer software.</a:t>
            </a:r>
          </a:p>
          <a:p>
            <a:pPr lvl="1"/>
            <a:r>
              <a:rPr lang="en-US" sz="2500" dirty="0" smtClean="0"/>
              <a:t>Example: a computer can model the movement of large plates in the Earth and might help predict earthquakes.</a:t>
            </a:r>
          </a:p>
          <a:p>
            <a:r>
              <a:rPr lang="en-US" sz="2800" dirty="0" smtClean="0"/>
              <a:t>Idea Models: are ideas or concepts that describe how someone thinks about something in the natural world.</a:t>
            </a:r>
          </a:p>
          <a:p>
            <a:pPr lvl="1"/>
            <a:r>
              <a:rPr lang="en-US" sz="2500" dirty="0" smtClean="0"/>
              <a:t>For example: E=mc2</a:t>
            </a:r>
            <a:endParaRPr lang="en-US" sz="25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models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0204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believe what you see?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75" y="2019300"/>
            <a:ext cx="5842000" cy="3657600"/>
          </a:xfrm>
        </p:spPr>
      </p:pic>
    </p:spTree>
    <p:extLst>
      <p:ext uri="{BB962C8B-B14F-4D97-AF65-F5344CB8AC3E}">
        <p14:creationId xmlns:p14="http://schemas.microsoft.com/office/powerpoint/2010/main" val="204141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Section 4: Evaluating Scientific Explanations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u="sng" dirty="0" smtClean="0"/>
              <a:t>Critical Thinking</a:t>
            </a:r>
            <a:r>
              <a:rPr lang="en-US" sz="2800" dirty="0" smtClean="0"/>
              <a:t> means combining what you already know with the new facts that you are </a:t>
            </a:r>
            <a:r>
              <a:rPr lang="en-US" sz="2800" dirty="0" smtClean="0"/>
              <a:t>given </a:t>
            </a:r>
            <a:r>
              <a:rPr lang="en-US" sz="2800" dirty="0" smtClean="0"/>
              <a:t>to decide if you should agree with something.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Believe it or not?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8117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Section 4: Evaluating Scientific Explanations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scientific investigation always contains observations often called </a:t>
            </a:r>
            <a:r>
              <a:rPr lang="en-US" sz="2800" u="sng" dirty="0" smtClean="0"/>
              <a:t>data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Data </a:t>
            </a:r>
            <a:r>
              <a:rPr lang="en-US" sz="2800" dirty="0" smtClean="0"/>
              <a:t>is</a:t>
            </a:r>
            <a:r>
              <a:rPr lang="en-US" sz="2800" dirty="0" smtClean="0"/>
              <a:t> </a:t>
            </a:r>
            <a:r>
              <a:rPr lang="en-US" sz="2800" dirty="0" smtClean="0"/>
              <a:t>gathered during a scientific investigation and can be recorded in the form of descriptions, tables, graphs, or drawings.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Evaluating the Data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1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Section 4: Evaluating Scientific Explanations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When you think about a conclusion that someone has made, you can ask yourself two questions…</a:t>
            </a:r>
          </a:p>
          <a:p>
            <a:pPr lvl="1"/>
            <a:r>
              <a:rPr lang="en-US" sz="2500" dirty="0" smtClean="0"/>
              <a:t>First, does the conclusion make sense? </a:t>
            </a:r>
          </a:p>
          <a:p>
            <a:pPr lvl="1"/>
            <a:r>
              <a:rPr lang="en-US" sz="2500" dirty="0" smtClean="0"/>
              <a:t>Second, are there any other possible explanations?</a:t>
            </a:r>
            <a:endParaRPr lang="en-US" sz="25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Evaluating the Conclusions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3199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What is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Science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way of learning more about the natural world.</a:t>
            </a:r>
            <a:endParaRPr lang="en-US" u="sng" dirty="0"/>
          </a:p>
          <a:p>
            <a:pPr lvl="1"/>
            <a:r>
              <a:rPr lang="en-US" dirty="0" smtClean="0"/>
              <a:t>questions about art, politics, personal preference, and morality cannot be answered by science.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cience can answer a question only with the information available at the time.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attempt to explain a pattern observed repeatedly in the natural world is called a </a:t>
            </a:r>
            <a:r>
              <a:rPr lang="en-US" u="sng" dirty="0" smtClean="0"/>
              <a:t>scientific theory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Learning About the World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What is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Theories in science must be supported by observations and results from many investigations.</a:t>
            </a:r>
          </a:p>
          <a:p>
            <a:r>
              <a:rPr lang="en-US" sz="2800" u="sng" dirty="0" smtClean="0"/>
              <a:t>Scientific Law</a:t>
            </a:r>
            <a:r>
              <a:rPr lang="en-US" sz="2800" dirty="0" smtClean="0"/>
              <a:t>:</a:t>
            </a:r>
          </a:p>
          <a:p>
            <a:pPr lvl="1"/>
            <a:r>
              <a:rPr lang="en-US" sz="2300" dirty="0"/>
              <a:t>a</a:t>
            </a:r>
            <a:r>
              <a:rPr lang="en-US" sz="2300" dirty="0" smtClean="0"/>
              <a:t> rule that describes a pattern in nature.</a:t>
            </a:r>
            <a:endParaRPr lang="en-US" sz="2300" dirty="0"/>
          </a:p>
          <a:p>
            <a:pPr lvl="1"/>
            <a:r>
              <a:rPr lang="en-US" sz="2300" dirty="0"/>
              <a:t>f</a:t>
            </a:r>
            <a:r>
              <a:rPr lang="en-US" sz="2300" dirty="0" smtClean="0"/>
              <a:t>or an observation to become a scientific law, it must be observed repeatedly.</a:t>
            </a:r>
          </a:p>
          <a:p>
            <a:pPr lvl="1"/>
            <a:r>
              <a:rPr lang="en-US" sz="2300" dirty="0" smtClean="0"/>
              <a:t>A law, unlike a theory, does not attempt to explain why something happens. It simply describes a pattern.</a:t>
            </a:r>
            <a:endParaRPr lang="en-US" sz="23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Learning About the World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4163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What is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</a:t>
            </a:r>
            <a:r>
              <a:rPr lang="en-US" sz="2800" u="sng" dirty="0" smtClean="0"/>
              <a:t>system</a:t>
            </a:r>
            <a:r>
              <a:rPr lang="en-US" sz="2800" dirty="0" smtClean="0"/>
              <a:t> is a collection of structures, cycles, and processes that relate to and interact with each other.</a:t>
            </a:r>
          </a:p>
          <a:p>
            <a:pPr lvl="1"/>
            <a:r>
              <a:rPr lang="en-US" sz="2500" dirty="0" smtClean="0"/>
              <a:t>Examples: digestive system, solar system, your school.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Systems in Science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9510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What is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Science often is divided into three main categories, or branches – life science, Earth science, and physical science.</a:t>
            </a:r>
          </a:p>
          <a:p>
            <a:r>
              <a:rPr lang="en-US" sz="2800" u="sng" dirty="0" smtClean="0"/>
              <a:t>Life Science:</a:t>
            </a:r>
          </a:p>
          <a:p>
            <a:pPr lvl="1"/>
            <a:r>
              <a:rPr lang="en-US" sz="2500" dirty="0" smtClean="0"/>
              <a:t>The study of living systems and the ways in which they interact.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Branches of Science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487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What is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u="sng" dirty="0" smtClean="0"/>
              <a:t>Earth Science</a:t>
            </a:r>
            <a:r>
              <a:rPr lang="en-US" sz="2800" dirty="0" smtClean="0"/>
              <a:t>: </a:t>
            </a:r>
          </a:p>
          <a:p>
            <a:pPr lvl="1"/>
            <a:r>
              <a:rPr lang="en-US" sz="2500" dirty="0" smtClean="0"/>
              <a:t>study of Earth systems and the systems in space.</a:t>
            </a:r>
            <a:endParaRPr lang="en-US" sz="2500" dirty="0"/>
          </a:p>
          <a:p>
            <a:pPr lvl="1"/>
            <a:r>
              <a:rPr lang="en-US" sz="2500" dirty="0" smtClean="0"/>
              <a:t>study of nonliving things such as rocks, soil, clouds, rivers, oceans, planets, stars, meteors, and black holes.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Branches of Science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2924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What is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2800" u="sng" dirty="0" smtClean="0"/>
              <a:t>Physical Science:</a:t>
            </a:r>
            <a:endParaRPr lang="en-US" sz="2800" dirty="0" smtClean="0"/>
          </a:p>
          <a:p>
            <a:pPr lvl="1"/>
            <a:r>
              <a:rPr lang="en-US" sz="2300" dirty="0" smtClean="0"/>
              <a:t>study of matter and energy.</a:t>
            </a:r>
            <a:endParaRPr lang="en-US" sz="2300" dirty="0"/>
          </a:p>
          <a:p>
            <a:pPr lvl="1"/>
            <a:r>
              <a:rPr lang="en-US" sz="2300" dirty="0" smtClean="0"/>
              <a:t>can be divided into two general fields –chemistry and physics.</a:t>
            </a:r>
          </a:p>
          <a:p>
            <a:pPr lvl="2"/>
            <a:r>
              <a:rPr lang="en-US" sz="2000" dirty="0" smtClean="0"/>
              <a:t>Chemistry is the study of matter and the interactions of matter.</a:t>
            </a:r>
          </a:p>
          <a:p>
            <a:pPr lvl="2"/>
            <a:r>
              <a:rPr lang="en-US" sz="2000" dirty="0" smtClean="0"/>
              <a:t>Physics is the study of energy and its ability to change matter.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Branches of Science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2367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What is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Technology</a:t>
            </a:r>
            <a:r>
              <a:rPr lang="en-US" sz="3200" dirty="0" smtClean="0"/>
              <a:t> is the practical use of science, or applied science.</a:t>
            </a:r>
          </a:p>
          <a:p>
            <a:pPr lvl="1"/>
            <a:r>
              <a:rPr lang="en-US" dirty="0" smtClean="0"/>
              <a:t>For example: the study of how to use energy of sunlight is science. Using this knowledge to create solar panels is technology.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Branches of Science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578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Science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 </a:t>
            </a:r>
            <a:r>
              <a:rPr lang="en-US" sz="3200" u="sng" dirty="0" smtClean="0"/>
              <a:t>hypothesis</a:t>
            </a:r>
            <a:r>
              <a:rPr lang="en-US" sz="3200" dirty="0" smtClean="0"/>
              <a:t> is a reasonable and educated possible answer based on what you know and what you observe.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Science Skills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8242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1049</TotalTime>
  <Words>835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Chapter one</vt:lpstr>
      <vt:lpstr>Section 1: What is Science?</vt:lpstr>
      <vt:lpstr>Section 1: What is Science?</vt:lpstr>
      <vt:lpstr>Section 1: What is Science?</vt:lpstr>
      <vt:lpstr>Section 1: What is Science?</vt:lpstr>
      <vt:lpstr>Section 1: What is Science?</vt:lpstr>
      <vt:lpstr>Section 1: What is Science?</vt:lpstr>
      <vt:lpstr>Section 1: What is Science?</vt:lpstr>
      <vt:lpstr>Section 2: Science in Action</vt:lpstr>
      <vt:lpstr>Section 2: Science in Action</vt:lpstr>
      <vt:lpstr>Section 2: Science in Action</vt:lpstr>
      <vt:lpstr>Section 2: Science in Action</vt:lpstr>
      <vt:lpstr>Section 3: Models in Science</vt:lpstr>
      <vt:lpstr>Section 3: Models in Science</vt:lpstr>
      <vt:lpstr>Section 3: Models in Science</vt:lpstr>
      <vt:lpstr>Do you believe what you see?</vt:lpstr>
      <vt:lpstr>Section 4: Evaluating Scientific Explanations</vt:lpstr>
      <vt:lpstr>Section 4: Evaluating Scientific Explanations</vt:lpstr>
      <vt:lpstr>Section 4: Evaluating Scientific Explanations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27</cp:revision>
  <cp:lastPrinted>2013-09-09T20:03:37Z</cp:lastPrinted>
  <dcterms:created xsi:type="dcterms:W3CDTF">2012-08-12T20:01:25Z</dcterms:created>
  <dcterms:modified xsi:type="dcterms:W3CDTF">2013-09-10T20:59:28Z</dcterms:modified>
</cp:coreProperties>
</file>