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-21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1/10/2013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1/10/2013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1/10/2013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1/10/2013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1/10/2013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1/10/2013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1/10/2013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1/10/2013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PLATE TECTONICS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69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Section 3: Theory of Plate Tectonics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Plates are made of the crust and a part of the upper mantle.</a:t>
            </a:r>
          </a:p>
          <a:p>
            <a:pPr lvl="0"/>
            <a:r>
              <a:rPr lang="en-US" sz="2800" dirty="0"/>
              <a:t>The </a:t>
            </a:r>
            <a:r>
              <a:rPr lang="en-US" sz="2800" u="sng" dirty="0"/>
              <a:t>lithosphere</a:t>
            </a:r>
            <a:r>
              <a:rPr lang="en-US" sz="2800" dirty="0"/>
              <a:t> is a rigid layer that is generally less dense than material that is underneath. </a:t>
            </a:r>
          </a:p>
          <a:p>
            <a:pPr lvl="0"/>
            <a:r>
              <a:rPr lang="en-US" sz="2800" dirty="0"/>
              <a:t>The plastic-like layer below the lithosphere is called the </a:t>
            </a:r>
            <a:r>
              <a:rPr lang="en-US" sz="2800" u="sng" dirty="0"/>
              <a:t>asthenosphere</a:t>
            </a:r>
            <a:r>
              <a:rPr lang="en-US" sz="2800" dirty="0"/>
              <a:t>.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Plate Tectonics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92082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Section 3: Theory of Plate Tectonics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450"/>
              </a:spcBef>
            </a:pPr>
            <a:r>
              <a:rPr lang="en-US" sz="3400" dirty="0" smtClean="0"/>
              <a:t>3 kinds of plate boundaries: </a:t>
            </a:r>
            <a:endParaRPr lang="en-US" sz="3400" dirty="0"/>
          </a:p>
          <a:p>
            <a:pPr lvl="1">
              <a:lnSpc>
                <a:spcPct val="90000"/>
              </a:lnSpc>
              <a:spcBef>
                <a:spcPts val="450"/>
              </a:spcBef>
            </a:pPr>
            <a:r>
              <a:rPr lang="en-US" sz="2800" dirty="0"/>
              <a:t>Divergent Boundary: boundary between plates that are moving apart 	</a:t>
            </a:r>
          </a:p>
          <a:p>
            <a:pPr lvl="0"/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17016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Plate Boundaries</a:t>
            </a:r>
            <a:endParaRPr lang="en-US" sz="36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3636" y="4017819"/>
            <a:ext cx="3852359" cy="2291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3072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Section 3: Theory of Plate Tectonics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450"/>
              </a:spcBef>
            </a:pPr>
            <a:r>
              <a:rPr lang="en-US" sz="3400" dirty="0" smtClean="0"/>
              <a:t>3 kinds of plate boundaries: </a:t>
            </a:r>
            <a:endParaRPr lang="en-US" sz="3400" dirty="0"/>
          </a:p>
          <a:p>
            <a:pPr lvl="1">
              <a:lnSpc>
                <a:spcPct val="90000"/>
              </a:lnSpc>
              <a:spcBef>
                <a:spcPts val="450"/>
              </a:spcBef>
            </a:pPr>
            <a:r>
              <a:rPr lang="en-US" sz="2800" dirty="0" smtClean="0"/>
              <a:t>Convergent </a:t>
            </a:r>
            <a:r>
              <a:rPr lang="en-US" sz="2800" dirty="0"/>
              <a:t>Boundary: Boundary between plates that are moving together</a:t>
            </a:r>
          </a:p>
          <a:p>
            <a:pPr lvl="2">
              <a:lnSpc>
                <a:spcPct val="90000"/>
              </a:lnSpc>
              <a:spcBef>
                <a:spcPts val="450"/>
              </a:spcBef>
            </a:pPr>
            <a:r>
              <a:rPr lang="en-US" sz="2600" dirty="0"/>
              <a:t>Area where one plate goes down into the mantle is called the </a:t>
            </a:r>
            <a:r>
              <a:rPr lang="en-US" sz="2600" dirty="0" smtClean="0"/>
              <a:t>sub-</a:t>
            </a:r>
            <a:r>
              <a:rPr lang="en-US" sz="2600" dirty="0" err="1" smtClean="0"/>
              <a:t>duction</a:t>
            </a:r>
            <a:r>
              <a:rPr lang="en-US" sz="2600" dirty="0" smtClean="0"/>
              <a:t> </a:t>
            </a:r>
            <a:r>
              <a:rPr lang="en-US" sz="2600" dirty="0"/>
              <a:t>zone. </a:t>
            </a:r>
          </a:p>
          <a:p>
            <a:pPr lvl="2">
              <a:lnSpc>
                <a:spcPct val="90000"/>
              </a:lnSpc>
              <a:spcBef>
                <a:spcPts val="450"/>
              </a:spcBef>
            </a:pPr>
            <a:r>
              <a:rPr lang="en-US" sz="2600" dirty="0"/>
              <a:t>Volcanoes usually form near convergent boundaries when the </a:t>
            </a:r>
            <a:r>
              <a:rPr lang="en-US" sz="2600" dirty="0" smtClean="0"/>
              <a:t>rock </a:t>
            </a:r>
            <a:r>
              <a:rPr lang="en-US" sz="2600" dirty="0"/>
              <a:t>melts or mountains can form when two plates collide and </a:t>
            </a:r>
            <a:r>
              <a:rPr lang="en-US" sz="2600" dirty="0" smtClean="0"/>
              <a:t>crumple </a:t>
            </a:r>
            <a:r>
              <a:rPr lang="en-US" sz="2600" dirty="0"/>
              <a:t>up</a:t>
            </a:r>
            <a:r>
              <a:rPr lang="en-US" sz="2600" dirty="0" smtClean="0"/>
              <a:t>.</a:t>
            </a:r>
            <a:endParaRPr lang="en-US" sz="26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17016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Plate Boundaries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56819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Section 3: Theory of Plate Tectonics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Bef>
                <a:spcPts val="450"/>
              </a:spcBef>
            </a:pPr>
            <a:r>
              <a:rPr lang="en-US" sz="3400" dirty="0" smtClean="0"/>
              <a:t>3 kinds of plate boundaries: </a:t>
            </a:r>
            <a:endParaRPr lang="en-US" sz="3400" dirty="0"/>
          </a:p>
          <a:p>
            <a:pPr lvl="1">
              <a:lnSpc>
                <a:spcPct val="90000"/>
              </a:lnSpc>
              <a:spcBef>
                <a:spcPts val="450"/>
              </a:spcBef>
            </a:pPr>
            <a:r>
              <a:rPr lang="en-US" sz="2800" dirty="0" smtClean="0"/>
              <a:t>Transform Boundary: boundary where plates are sliding past each other.</a:t>
            </a:r>
          </a:p>
          <a:p>
            <a:pPr lvl="0"/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17016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Plate Boundaries</a:t>
            </a:r>
            <a:endParaRPr lang="en-US" sz="3600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323" y="3980634"/>
            <a:ext cx="3093604" cy="2420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673" y="3945395"/>
            <a:ext cx="3888509" cy="2356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94368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Section 3: Theory of Plate Tectonics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450"/>
              </a:spcBef>
            </a:pPr>
            <a:r>
              <a:rPr lang="en-US" sz="2800" dirty="0"/>
              <a:t>Process of heating and cooling, which causes movement of particles is called </a:t>
            </a:r>
            <a:r>
              <a:rPr lang="en-US" sz="2800" u="sng" dirty="0"/>
              <a:t>convection </a:t>
            </a:r>
            <a:r>
              <a:rPr lang="en-US" sz="2800" u="sng" dirty="0" smtClean="0"/>
              <a:t>current.</a:t>
            </a:r>
            <a:endParaRPr lang="en-US" sz="2800" u="sng" dirty="0"/>
          </a:p>
          <a:p>
            <a:pPr>
              <a:lnSpc>
                <a:spcPct val="110000"/>
              </a:lnSpc>
              <a:spcBef>
                <a:spcPts val="450"/>
              </a:spcBef>
            </a:pPr>
            <a:r>
              <a:rPr lang="en-US" sz="2800" dirty="0" smtClean="0"/>
              <a:t>Effects </a:t>
            </a:r>
            <a:r>
              <a:rPr lang="en-US" sz="2800" dirty="0"/>
              <a:t>of Plate Tectonics:</a:t>
            </a:r>
          </a:p>
          <a:p>
            <a:pPr lvl="1">
              <a:lnSpc>
                <a:spcPct val="110000"/>
              </a:lnSpc>
              <a:spcBef>
                <a:spcPts val="450"/>
              </a:spcBef>
            </a:pPr>
            <a:r>
              <a:rPr lang="en-US" sz="2800" dirty="0"/>
              <a:t>Plates are constantly interacting with other </a:t>
            </a:r>
            <a:r>
              <a:rPr lang="en-US" sz="2800" dirty="0" smtClean="0"/>
              <a:t>plates.</a:t>
            </a:r>
            <a:endParaRPr lang="en-US" sz="2800" dirty="0"/>
          </a:p>
          <a:p>
            <a:pPr lvl="1">
              <a:lnSpc>
                <a:spcPct val="110000"/>
              </a:lnSpc>
              <a:spcBef>
                <a:spcPts val="450"/>
              </a:spcBef>
            </a:pPr>
            <a:r>
              <a:rPr lang="en-US" sz="2800" dirty="0" smtClean="0"/>
              <a:t>Forms </a:t>
            </a:r>
            <a:r>
              <a:rPr lang="en-US" sz="2800" dirty="0"/>
              <a:t>mountain ranges, volcanoes, faults, rift valleys </a:t>
            </a:r>
          </a:p>
          <a:p>
            <a:pPr lvl="0"/>
            <a:endParaRPr lang="en-US" sz="28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17016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Causes of Plate Tectonics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48120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Background Information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The Earth is made up of several layers that have different properties and compositions.</a:t>
            </a:r>
          </a:p>
          <a:p>
            <a:pPr>
              <a:lnSpc>
                <a:spcPct val="80000"/>
              </a:lnSpc>
            </a:pPr>
            <a:r>
              <a:rPr lang="en-US" dirty="0"/>
              <a:t>There are three main layers: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Crust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Mantle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Core (inner and outer)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600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5048" y="141008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Layers of Earth</a:t>
            </a:r>
            <a:endParaRPr lang="en-US" sz="3600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8182" y="3723225"/>
            <a:ext cx="3823856" cy="2677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0328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Section 1: Continental Drift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/>
          <a:lstStyle/>
          <a:p>
            <a:r>
              <a:rPr lang="en-US" sz="3100" dirty="0"/>
              <a:t>Alfred Wegener (German meteorologist)</a:t>
            </a:r>
          </a:p>
          <a:p>
            <a:pPr lvl="1"/>
            <a:r>
              <a:rPr lang="en-US" dirty="0"/>
              <a:t>Suggested that all the continents were joined together at some times in the </a:t>
            </a:r>
            <a:r>
              <a:rPr lang="en-US" dirty="0" smtClean="0"/>
              <a:t>past</a:t>
            </a:r>
          </a:p>
          <a:p>
            <a:pPr lvl="1"/>
            <a:r>
              <a:rPr lang="en-US" dirty="0" smtClean="0"/>
              <a:t>1912</a:t>
            </a:r>
            <a:r>
              <a:rPr lang="en-US" dirty="0"/>
              <a:t>: he proposed the hypothesis of the </a:t>
            </a:r>
            <a:r>
              <a:rPr lang="en-US" u="sng" dirty="0"/>
              <a:t>continental drift</a:t>
            </a:r>
            <a:r>
              <a:rPr lang="en-US" dirty="0"/>
              <a:t> which explains that continents have moved slowly to their current locations over </a:t>
            </a:r>
            <a:r>
              <a:rPr lang="en-US" dirty="0" smtClean="0"/>
              <a:t>time</a:t>
            </a:r>
          </a:p>
          <a:p>
            <a:pPr lvl="1"/>
            <a:r>
              <a:rPr lang="en-US" u="sng" dirty="0" smtClean="0"/>
              <a:t>Pangaea</a:t>
            </a:r>
            <a:r>
              <a:rPr lang="en-US" dirty="0" smtClean="0"/>
              <a:t> </a:t>
            </a:r>
            <a:r>
              <a:rPr lang="en-US" dirty="0"/>
              <a:t>(“all land”) is the name he gave to the large land mass that he believes existed over 200 million years </a:t>
            </a:r>
            <a:r>
              <a:rPr lang="en-US" dirty="0" smtClean="0"/>
              <a:t>ago</a:t>
            </a:r>
            <a:endParaRPr lang="en-US" dirty="0"/>
          </a:p>
          <a:p>
            <a:pPr lvl="0"/>
            <a:endParaRPr 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Evidence of Continental Drift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11684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Section 1: Continental Drift</a:t>
            </a:r>
            <a:endParaRPr lang="en-US" sz="40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Evidence of Continental Drift</a:t>
            </a:r>
            <a:endParaRPr lang="en-US" sz="3600" dirty="0"/>
          </a:p>
        </p:txBody>
      </p:sp>
      <p:pic>
        <p:nvPicPr>
          <p:cNvPr id="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7105" y="2238375"/>
            <a:ext cx="360474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1036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Section 1: Continental Drift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ts val="300"/>
              </a:spcBef>
            </a:pPr>
            <a:r>
              <a:rPr lang="en-US" sz="3100" dirty="0"/>
              <a:t>Evidence of Continental Drift</a:t>
            </a:r>
          </a:p>
          <a:p>
            <a:pPr lvl="1">
              <a:lnSpc>
                <a:spcPct val="80000"/>
              </a:lnSpc>
              <a:spcBef>
                <a:spcPts val="300"/>
              </a:spcBef>
            </a:pPr>
            <a:r>
              <a:rPr lang="en-US" dirty="0" smtClean="0"/>
              <a:t>Fossil</a:t>
            </a:r>
          </a:p>
          <a:p>
            <a:pPr lvl="2">
              <a:lnSpc>
                <a:spcPct val="80000"/>
              </a:lnSpc>
              <a:spcBef>
                <a:spcPts val="300"/>
              </a:spcBef>
            </a:pPr>
            <a:r>
              <a:rPr lang="en-US" sz="2400" dirty="0" smtClean="0"/>
              <a:t>The </a:t>
            </a:r>
            <a:r>
              <a:rPr lang="en-US" sz="2400" dirty="0"/>
              <a:t>reptile </a:t>
            </a:r>
            <a:r>
              <a:rPr lang="en-US" sz="2400" i="1" dirty="0" err="1"/>
              <a:t>Mesosaurus</a:t>
            </a:r>
            <a:r>
              <a:rPr lang="en-US" sz="2400" dirty="0"/>
              <a:t> </a:t>
            </a:r>
            <a:r>
              <a:rPr lang="en-US" sz="2400" dirty="0" smtClean="0"/>
              <a:t>was </a:t>
            </a:r>
            <a:r>
              <a:rPr lang="en-US" sz="2400" dirty="0"/>
              <a:t>found in South America and Africa</a:t>
            </a:r>
          </a:p>
          <a:p>
            <a:pPr lvl="2">
              <a:lnSpc>
                <a:spcPct val="80000"/>
              </a:lnSpc>
              <a:spcBef>
                <a:spcPts val="300"/>
              </a:spcBef>
            </a:pPr>
            <a:r>
              <a:rPr lang="en-US" sz="2400" dirty="0"/>
              <a:t>Fossils from </a:t>
            </a:r>
            <a:r>
              <a:rPr lang="en-US" sz="2400" dirty="0" smtClean="0"/>
              <a:t>a fernlike </a:t>
            </a:r>
            <a:r>
              <a:rPr lang="en-US" sz="2400" dirty="0"/>
              <a:t>plant </a:t>
            </a:r>
            <a:r>
              <a:rPr lang="en-US" sz="2400" i="1" dirty="0"/>
              <a:t>Glossopteris</a:t>
            </a:r>
            <a:r>
              <a:rPr lang="en-US" sz="2400" dirty="0"/>
              <a:t> </a:t>
            </a:r>
            <a:r>
              <a:rPr lang="en-US" sz="2400" dirty="0" smtClean="0"/>
              <a:t>was </a:t>
            </a:r>
            <a:r>
              <a:rPr lang="en-US" sz="2400" dirty="0"/>
              <a:t>found in Africa, Australia, South America and Antarctica</a:t>
            </a:r>
          </a:p>
          <a:p>
            <a:pPr lvl="1">
              <a:lnSpc>
                <a:spcPct val="80000"/>
              </a:lnSpc>
              <a:spcBef>
                <a:spcPts val="300"/>
              </a:spcBef>
            </a:pPr>
            <a:r>
              <a:rPr lang="en-US" dirty="0"/>
              <a:t>Climate</a:t>
            </a:r>
          </a:p>
          <a:p>
            <a:pPr lvl="2">
              <a:lnSpc>
                <a:spcPct val="80000"/>
              </a:lnSpc>
              <a:spcBef>
                <a:spcPts val="300"/>
              </a:spcBef>
            </a:pPr>
            <a:r>
              <a:rPr lang="en-US" sz="2400" dirty="0"/>
              <a:t>Fossils of warm weather plants were found on </a:t>
            </a:r>
            <a:r>
              <a:rPr lang="en-US" sz="2400" dirty="0" smtClean="0"/>
              <a:t>an island </a:t>
            </a:r>
            <a:r>
              <a:rPr lang="en-US" sz="2400" dirty="0"/>
              <a:t>in Arctic Ocean</a:t>
            </a:r>
          </a:p>
          <a:p>
            <a:pPr lvl="2">
              <a:lnSpc>
                <a:spcPct val="80000"/>
              </a:lnSpc>
              <a:spcBef>
                <a:spcPts val="300"/>
              </a:spcBef>
            </a:pPr>
            <a:r>
              <a:rPr lang="en-US" sz="2400" dirty="0"/>
              <a:t>Glacial deposits and grooved bedrock </a:t>
            </a:r>
            <a:r>
              <a:rPr lang="en-US" sz="2400" dirty="0" smtClean="0"/>
              <a:t>were found on </a:t>
            </a:r>
            <a:r>
              <a:rPr lang="en-US" sz="2400" dirty="0"/>
              <a:t>South America, Africa, India, and Australia</a:t>
            </a:r>
          </a:p>
          <a:p>
            <a:pPr marL="0" indent="0">
              <a:lnSpc>
                <a:spcPct val="80000"/>
              </a:lnSpc>
              <a:spcBef>
                <a:spcPts val="300"/>
              </a:spcBef>
              <a:buNone/>
            </a:pPr>
            <a:endParaRPr 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Evidence of Continental Drift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51798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Section 1: Continental Drift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1">
              <a:lnSpc>
                <a:spcPct val="80000"/>
              </a:lnSpc>
              <a:spcBef>
                <a:spcPts val="300"/>
              </a:spcBef>
            </a:pPr>
            <a:r>
              <a:rPr lang="en-US" dirty="0" smtClean="0"/>
              <a:t>Rock</a:t>
            </a:r>
            <a:endParaRPr lang="en-US" dirty="0"/>
          </a:p>
          <a:p>
            <a:pPr lvl="2">
              <a:lnSpc>
                <a:spcPct val="80000"/>
              </a:lnSpc>
              <a:spcBef>
                <a:spcPts val="300"/>
              </a:spcBef>
            </a:pPr>
            <a:r>
              <a:rPr lang="en-US" sz="2400" dirty="0"/>
              <a:t>Similar rock structures and types of rocks are found on different continents</a:t>
            </a:r>
          </a:p>
          <a:p>
            <a:pPr lvl="2">
              <a:lnSpc>
                <a:spcPct val="80000"/>
              </a:lnSpc>
              <a:spcBef>
                <a:spcPts val="300"/>
              </a:spcBef>
            </a:pPr>
            <a:r>
              <a:rPr lang="en-US" sz="2400" dirty="0"/>
              <a:t>Appalachian Mountains (below left) in eastern United States are similar to mountains in Greenland and Western Europe (below right)</a:t>
            </a:r>
          </a:p>
          <a:p>
            <a:pPr lvl="2">
              <a:lnSpc>
                <a:spcPct val="80000"/>
              </a:lnSpc>
              <a:spcBef>
                <a:spcPts val="300"/>
              </a:spcBef>
            </a:pPr>
            <a:r>
              <a:rPr lang="en-US" sz="2400" dirty="0"/>
              <a:t>South America and western Africa have similar rock structures</a:t>
            </a:r>
          </a:p>
          <a:p>
            <a:pPr marL="0" indent="0">
              <a:lnSpc>
                <a:spcPct val="80000"/>
              </a:lnSpc>
              <a:spcBef>
                <a:spcPts val="300"/>
              </a:spcBef>
              <a:buNone/>
            </a:pPr>
            <a:endParaRPr 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Evidence of Continental Drift</a:t>
            </a:r>
            <a:endParaRPr lang="en-US" sz="36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6329" y="4773110"/>
            <a:ext cx="2322944" cy="1820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0595" y="4800893"/>
            <a:ext cx="2213841" cy="176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1280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Section 2: Seafloor Spreading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 lvl="0"/>
            <a:r>
              <a:rPr lang="en-US" sz="3100" dirty="0" smtClean="0"/>
              <a:t>Harry </a:t>
            </a:r>
            <a:r>
              <a:rPr lang="en-US" sz="3100" dirty="0"/>
              <a:t>Hess (1960</a:t>
            </a:r>
            <a:r>
              <a:rPr lang="en-US" sz="3200" dirty="0"/>
              <a:t>)</a:t>
            </a:r>
          </a:p>
          <a:p>
            <a:pPr lvl="1"/>
            <a:r>
              <a:rPr lang="en-US" dirty="0"/>
              <a:t>Proposed the new idea of seafloor spreading to explain how the continents could move.</a:t>
            </a:r>
          </a:p>
          <a:p>
            <a:pPr lvl="1"/>
            <a:r>
              <a:rPr lang="en-US" u="sng" dirty="0"/>
              <a:t>Seafloor spreading</a:t>
            </a:r>
            <a:r>
              <a:rPr lang="en-US" dirty="0"/>
              <a:t> is when a hot, less dense material is forced up through the Earth’s crust in an opening called a mid-ocean ridge, it turns and flows sideways, carrying the seafloor away from the ridge in both </a:t>
            </a:r>
            <a:r>
              <a:rPr lang="en-US" dirty="0" smtClean="0"/>
              <a:t>directions.</a:t>
            </a:r>
            <a:endParaRPr lang="en-US" sz="2800" dirty="0"/>
          </a:p>
          <a:p>
            <a:pPr marL="0" indent="0">
              <a:lnSpc>
                <a:spcPct val="80000"/>
              </a:lnSpc>
              <a:spcBef>
                <a:spcPts val="300"/>
              </a:spcBef>
              <a:buNone/>
            </a:pPr>
            <a:endParaRPr lang="en-US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Mapping the Ocean Floor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6137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Section 2: Seafloor Spreading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8153400" cy="44958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ts val="450"/>
              </a:spcBef>
            </a:pPr>
            <a:r>
              <a:rPr lang="en-US" sz="3400" dirty="0" smtClean="0"/>
              <a:t>Evidence </a:t>
            </a:r>
            <a:r>
              <a:rPr lang="en-US" sz="3400" dirty="0"/>
              <a:t>for </a:t>
            </a:r>
            <a:r>
              <a:rPr lang="en-US" sz="3400" dirty="0" smtClean="0"/>
              <a:t>Seafloor Spreading</a:t>
            </a:r>
            <a:r>
              <a:rPr lang="en-US" sz="3100" dirty="0" smtClean="0"/>
              <a:t>:</a:t>
            </a:r>
          </a:p>
          <a:p>
            <a:pPr lvl="1">
              <a:lnSpc>
                <a:spcPct val="80000"/>
              </a:lnSpc>
              <a:spcBef>
                <a:spcPts val="450"/>
              </a:spcBef>
            </a:pPr>
            <a:r>
              <a:rPr lang="en-US" sz="2800" dirty="0" smtClean="0"/>
              <a:t>Age evidence:</a:t>
            </a:r>
          </a:p>
          <a:p>
            <a:pPr lvl="2">
              <a:lnSpc>
                <a:spcPct val="80000"/>
              </a:lnSpc>
              <a:spcBef>
                <a:spcPts val="450"/>
              </a:spcBef>
            </a:pPr>
            <a:r>
              <a:rPr lang="en-US" sz="2600" dirty="0" smtClean="0"/>
              <a:t>Rocks on sea floor – near mid-ocean ridge – were 180 million years old or younger</a:t>
            </a:r>
          </a:p>
          <a:p>
            <a:pPr lvl="2">
              <a:lnSpc>
                <a:spcPct val="80000"/>
              </a:lnSpc>
              <a:spcBef>
                <a:spcPts val="450"/>
              </a:spcBef>
            </a:pPr>
            <a:r>
              <a:rPr lang="en-US" sz="2600" dirty="0" smtClean="0"/>
              <a:t>Rocks </a:t>
            </a:r>
            <a:r>
              <a:rPr lang="en-US" sz="2600" dirty="0"/>
              <a:t>away from mid-ocean ridge – near continents – some were almost 4 </a:t>
            </a:r>
            <a:r>
              <a:rPr lang="en-US" sz="2600" dirty="0" smtClean="0"/>
              <a:t>billion </a:t>
            </a:r>
            <a:r>
              <a:rPr lang="en-US" sz="2600" dirty="0"/>
              <a:t>years </a:t>
            </a:r>
            <a:r>
              <a:rPr lang="en-US" sz="2600" dirty="0" smtClean="0"/>
              <a:t>old</a:t>
            </a:r>
          </a:p>
          <a:p>
            <a:pPr lvl="1">
              <a:lnSpc>
                <a:spcPct val="80000"/>
              </a:lnSpc>
              <a:spcBef>
                <a:spcPts val="450"/>
              </a:spcBef>
            </a:pPr>
            <a:r>
              <a:rPr lang="en-US" dirty="0"/>
              <a:t>Magnetic evidence:</a:t>
            </a:r>
          </a:p>
          <a:p>
            <a:pPr lvl="2">
              <a:lnSpc>
                <a:spcPct val="80000"/>
              </a:lnSpc>
              <a:spcBef>
                <a:spcPts val="450"/>
              </a:spcBef>
            </a:pPr>
            <a:r>
              <a:rPr lang="en-US" sz="2400" dirty="0"/>
              <a:t>Scientists found that rocks on the ocean floor show many periods of magnetic reversal.</a:t>
            </a:r>
          </a:p>
          <a:p>
            <a:pPr lvl="1">
              <a:lnSpc>
                <a:spcPct val="80000"/>
              </a:lnSpc>
              <a:spcBef>
                <a:spcPts val="450"/>
              </a:spcBef>
            </a:pPr>
            <a:endParaRPr lang="en-US" sz="2900" dirty="0" smtClean="0"/>
          </a:p>
          <a:p>
            <a:pPr marL="365760" lvl="1" indent="0">
              <a:lnSpc>
                <a:spcPct val="80000"/>
              </a:lnSpc>
              <a:spcBef>
                <a:spcPts val="450"/>
              </a:spcBef>
              <a:buNone/>
            </a:pPr>
            <a:endParaRPr lang="en-US" sz="2900" dirty="0" smtClean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Mapping the Ocean Floor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41367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Section 3: Theory of Plate Tectonics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238744"/>
            <a:ext cx="5317097" cy="44958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ts val="450"/>
              </a:spcBef>
            </a:pPr>
            <a:r>
              <a:rPr lang="en-US" sz="2600" dirty="0"/>
              <a:t>Seafloor spreading let scientists know what was happening with the crust and upper </a:t>
            </a:r>
            <a:r>
              <a:rPr lang="en-US" sz="2600" dirty="0" smtClean="0"/>
              <a:t>mantle.</a:t>
            </a:r>
            <a:endParaRPr lang="en-US" sz="2600" dirty="0"/>
          </a:p>
          <a:p>
            <a:pPr>
              <a:lnSpc>
                <a:spcPct val="80000"/>
              </a:lnSpc>
              <a:spcBef>
                <a:spcPts val="450"/>
              </a:spcBef>
            </a:pPr>
            <a:r>
              <a:rPr lang="en-US" sz="2600" dirty="0"/>
              <a:t>1960 – scientists developed a new theory that put continental drift together with seafloor </a:t>
            </a:r>
            <a:r>
              <a:rPr lang="en-US" sz="2600" dirty="0" smtClean="0"/>
              <a:t>spreading.</a:t>
            </a:r>
            <a:endParaRPr lang="en-US" sz="2600" dirty="0"/>
          </a:p>
          <a:p>
            <a:pPr>
              <a:lnSpc>
                <a:spcPct val="80000"/>
              </a:lnSpc>
              <a:spcBef>
                <a:spcPts val="450"/>
              </a:spcBef>
            </a:pPr>
            <a:r>
              <a:rPr lang="en-US" sz="2600" dirty="0"/>
              <a:t>Theory of </a:t>
            </a:r>
            <a:r>
              <a:rPr lang="en-US" sz="2600" u="sng" dirty="0"/>
              <a:t>Plate Tectonics</a:t>
            </a:r>
            <a:r>
              <a:rPr lang="en-US" sz="2600" dirty="0"/>
              <a:t>: Earth’s crust and upper mantle are broken into sections. Theses sections – called </a:t>
            </a:r>
            <a:r>
              <a:rPr lang="en-US" sz="2600" u="sng" dirty="0"/>
              <a:t>plates</a:t>
            </a:r>
            <a:r>
              <a:rPr lang="en-US" sz="2600" dirty="0"/>
              <a:t>, move around on a layer of the </a:t>
            </a:r>
            <a:r>
              <a:rPr lang="en-US" sz="2600" dirty="0" smtClean="0"/>
              <a:t>mantle.</a:t>
            </a:r>
            <a:endParaRPr lang="en-US" sz="260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5048" y="1404699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Plate Tectonics</a:t>
            </a:r>
            <a:endParaRPr lang="en-US" sz="36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7414" y="2238744"/>
            <a:ext cx="3476586" cy="2490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4455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1945</TotalTime>
  <Words>672</Words>
  <Application>Microsoft Office PowerPoint</Application>
  <PresentationFormat>On-screen Show (4:3)</PresentationFormat>
  <Paragraphs>75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Median</vt:lpstr>
      <vt:lpstr>Chapter Ten</vt:lpstr>
      <vt:lpstr>Background Information</vt:lpstr>
      <vt:lpstr>Section 1: Continental Drift</vt:lpstr>
      <vt:lpstr>Section 1: Continental Drift</vt:lpstr>
      <vt:lpstr>Section 1: Continental Drift</vt:lpstr>
      <vt:lpstr>Section 1: Continental Drift</vt:lpstr>
      <vt:lpstr>Section 2: Seafloor Spreading</vt:lpstr>
      <vt:lpstr>Section 2: Seafloor Spreading</vt:lpstr>
      <vt:lpstr>Section 3: Theory of Plate Tectonics</vt:lpstr>
      <vt:lpstr>Section 3: Theory of Plate Tectonics</vt:lpstr>
      <vt:lpstr>Section 3: Theory of Plate Tectonics</vt:lpstr>
      <vt:lpstr>Section 3: Theory of Plate Tectonics</vt:lpstr>
      <vt:lpstr>Section 3: Theory of Plate Tectonics</vt:lpstr>
      <vt:lpstr>Section 3: Theory of Plate Tectonics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one</dc:title>
  <dc:creator>Amanda Pinkstaff</dc:creator>
  <cp:lastModifiedBy>Amanda Pinkstaff</cp:lastModifiedBy>
  <cp:revision>66</cp:revision>
  <dcterms:created xsi:type="dcterms:W3CDTF">2012-08-12T20:01:25Z</dcterms:created>
  <dcterms:modified xsi:type="dcterms:W3CDTF">2013-01-10T23:06:58Z</dcterms:modified>
</cp:coreProperties>
</file>