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2" r:id="rId3"/>
    <p:sldId id="291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3" r:id="rId17"/>
    <p:sldId id="294" r:id="rId18"/>
    <p:sldId id="295" r:id="rId19"/>
    <p:sldId id="296" r:id="rId20"/>
    <p:sldId id="299" r:id="rId21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3A1B3-6E75-480F-9FBE-AA102FD7AA17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8976E-30FC-4DAD-B2AC-ED97BDD06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C4EC4-14A5-4217-8E27-D13F1746C8BE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7125" y="690563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75150"/>
            <a:ext cx="5486400" cy="41465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03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503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30781-5D5E-47C6-8662-EFFC09408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8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1pPr>
            <a:lvl2pPr eaLnBrk="0"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2pPr>
            <a:lvl3pPr eaLnBrk="0"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3pPr>
            <a:lvl4pPr eaLnBrk="0"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4pPr>
            <a:lvl5pPr eaLnBrk="0"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5pPr>
            <a:lvl6pPr marL="2266158" indent="-206014" defTabSz="41202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6pPr>
            <a:lvl7pPr marL="2678186" indent="-206014" defTabSz="41202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7pPr>
            <a:lvl8pPr marL="3090215" indent="-206014" defTabSz="41202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8pPr>
            <a:lvl9pPr marL="3502243" indent="-206014" defTabSz="41202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2379" algn="l"/>
                <a:tab pos="1304757" algn="l"/>
                <a:tab pos="1957136" algn="l"/>
                <a:tab pos="2609515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9pPr>
          </a:lstStyle>
          <a:p>
            <a:pPr eaLnBrk="1"/>
            <a:fld id="{F040476C-B529-4140-A2AE-D93AB382CAC4}" type="slidenum">
              <a:rPr lang="en-US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</a:t>
            </a:fld>
            <a:endParaRPr lang="en-US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3881438" y="8751360"/>
            <a:ext cx="2975162" cy="45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1pPr>
            <a:lvl2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2pPr>
            <a:lvl3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3pPr>
            <a:lvl4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4pPr>
            <a:lvl5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9pPr>
          </a:lstStyle>
          <a:p>
            <a:pPr algn="r" eaLnBrk="1">
              <a:lnSpc>
                <a:spcPct val="95000"/>
              </a:lnSpc>
            </a:pPr>
            <a:fld id="{583F233D-CEF7-4085-9D5D-96474CEA189E}" type="slidenum">
              <a:rPr lang="en-US" sz="1300">
                <a:solidFill>
                  <a:srgbClr val="000000"/>
                </a:solidFill>
                <a:latin typeface="Times New Roman" pitchFamily="16" charset="0"/>
              </a:rPr>
              <a:pPr algn="r" eaLnBrk="1">
                <a:lnSpc>
                  <a:spcPct val="95000"/>
                </a:lnSpc>
              </a:pPr>
              <a:t>2</a:t>
            </a:fld>
            <a:endParaRPr lang="en-US" sz="13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1210236" y="699353"/>
            <a:ext cx="4437529" cy="345459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406" tIns="41203" rIns="82406" bIns="41203" anchor="ctr"/>
          <a:lstStyle/>
          <a:p>
            <a:endParaRPr lang="en-US"/>
          </a:p>
        </p:txBody>
      </p:sp>
      <p:sp>
        <p:nvSpPr>
          <p:cNvPr id="13317" name="Rectangle 3"/>
          <p:cNvSpPr>
            <a:spLocks noChangeArrowheads="1"/>
          </p:cNvSpPr>
          <p:nvPr>
            <p:ph type="body"/>
          </p:nvPr>
        </p:nvSpPr>
        <p:spPr>
          <a:xfrm>
            <a:off x="686361" y="4374953"/>
            <a:ext cx="5482478" cy="4140866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2/1/2013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Eleven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Earthquakes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Features of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0118" y="2238744"/>
            <a:ext cx="4615227" cy="4495800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Seismic Waves</a:t>
            </a:r>
          </a:p>
          <a:p>
            <a:pPr lvl="1"/>
            <a:r>
              <a:rPr lang="en-US" dirty="0"/>
              <a:t>As stress is put on rocks until they break, energy is released in the form of </a:t>
            </a:r>
            <a:r>
              <a:rPr lang="en-US" u="sng" dirty="0"/>
              <a:t>seismic waves</a:t>
            </a:r>
            <a:r>
              <a:rPr lang="en-US" dirty="0"/>
              <a:t>: waves generated by an </a:t>
            </a:r>
            <a:r>
              <a:rPr lang="en-US" dirty="0" smtClean="0"/>
              <a:t>Earthquake.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point where this energy release first occurs is called the </a:t>
            </a:r>
            <a:r>
              <a:rPr lang="en-US" u="sng" dirty="0"/>
              <a:t>focus</a:t>
            </a:r>
            <a:r>
              <a:rPr lang="en-US" dirty="0"/>
              <a:t> of an </a:t>
            </a:r>
            <a:r>
              <a:rPr lang="en-US" dirty="0" smtClean="0"/>
              <a:t>earthquake.</a:t>
            </a:r>
          </a:p>
          <a:p>
            <a:pPr lvl="1"/>
            <a:r>
              <a:rPr lang="en-US" dirty="0" smtClean="0"/>
              <a:t>They are </a:t>
            </a:r>
            <a:r>
              <a:rPr lang="en-US" dirty="0"/>
              <a:t>produced and travel outward from </a:t>
            </a:r>
            <a:r>
              <a:rPr lang="en-US" dirty="0" smtClean="0"/>
              <a:t>the focus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Seismic Waves</a:t>
            </a:r>
            <a:endParaRPr lang="en-US" sz="3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344" y="2821966"/>
            <a:ext cx="3903103" cy="2507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106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Features of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8365930" cy="4495800"/>
          </a:xfrm>
        </p:spPr>
        <p:txBody>
          <a:bodyPr>
            <a:normAutofit/>
          </a:bodyPr>
          <a:lstStyle/>
          <a:p>
            <a:r>
              <a:rPr lang="en-US" sz="3200" u="sng" dirty="0"/>
              <a:t>Primary waves (</a:t>
            </a:r>
            <a:r>
              <a:rPr lang="en-US" sz="3200" u="sng" dirty="0" smtClean="0"/>
              <a:t>P-waves)</a:t>
            </a:r>
            <a:endParaRPr lang="en-US" sz="3200" dirty="0"/>
          </a:p>
          <a:p>
            <a:pPr lvl="1"/>
            <a:r>
              <a:rPr lang="en-US" dirty="0" smtClean="0"/>
              <a:t>Cause particles in rocks to move back and forth in the same direction that the wave is traveling</a:t>
            </a:r>
          </a:p>
          <a:p>
            <a:pPr lvl="1"/>
            <a:r>
              <a:rPr lang="en-US" dirty="0" smtClean="0"/>
              <a:t>Travel </a:t>
            </a:r>
            <a:r>
              <a:rPr lang="en-US" dirty="0"/>
              <a:t>the </a:t>
            </a:r>
            <a:r>
              <a:rPr lang="en-US" dirty="0" smtClean="0"/>
              <a:t>fastest</a:t>
            </a:r>
          </a:p>
          <a:p>
            <a:r>
              <a:rPr lang="en-US" sz="3200" u="sng" dirty="0"/>
              <a:t>Secondary waves (S-waves)</a:t>
            </a:r>
            <a:r>
              <a:rPr lang="en-US" sz="3200" dirty="0"/>
              <a:t> </a:t>
            </a:r>
          </a:p>
          <a:p>
            <a:pPr lvl="1"/>
            <a:r>
              <a:rPr lang="en-US" dirty="0"/>
              <a:t>Move through Earth by causing particles in rocks to move at right angles to the direction of wave travel.</a:t>
            </a:r>
          </a:p>
          <a:p>
            <a:pPr lvl="1"/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Seismic Waves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536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Features of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8365930" cy="44958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3200" u="sng" dirty="0"/>
              <a:t>Surface waves</a:t>
            </a:r>
            <a:r>
              <a:rPr lang="en-US" sz="3200" dirty="0"/>
              <a:t> </a:t>
            </a:r>
          </a:p>
          <a:p>
            <a:pPr lvl="1"/>
            <a:r>
              <a:rPr lang="en-US" dirty="0"/>
              <a:t>Move rock particles in a backward, rolling motion and a side-to-side, swaying </a:t>
            </a:r>
            <a:r>
              <a:rPr lang="en-US" dirty="0" smtClean="0"/>
              <a:t>motion.</a:t>
            </a:r>
          </a:p>
          <a:p>
            <a:pPr lvl="1"/>
            <a:r>
              <a:rPr lang="en-US" dirty="0" smtClean="0"/>
              <a:t>Produced </a:t>
            </a:r>
            <a:r>
              <a:rPr lang="en-US" dirty="0"/>
              <a:t>when earthquake energy reaches the </a:t>
            </a:r>
            <a:r>
              <a:rPr lang="en-US" dirty="0" smtClean="0"/>
              <a:t>surface.</a:t>
            </a:r>
          </a:p>
          <a:p>
            <a:pPr lvl="1"/>
            <a:r>
              <a:rPr lang="en-US" dirty="0" smtClean="0"/>
              <a:t>Travel </a:t>
            </a:r>
            <a:r>
              <a:rPr lang="en-US" dirty="0"/>
              <a:t>outward from the epicenter: the point on earth's surface directly above the earthquake's </a:t>
            </a:r>
            <a:r>
              <a:rPr lang="en-US" dirty="0" smtClean="0"/>
              <a:t>focus.</a:t>
            </a:r>
          </a:p>
          <a:p>
            <a:pPr lvl="1"/>
            <a:r>
              <a:rPr lang="en-US" dirty="0" smtClean="0"/>
              <a:t>Travel </a:t>
            </a:r>
            <a:r>
              <a:rPr lang="en-US" dirty="0"/>
              <a:t>the slowest and cause the most destruction</a:t>
            </a:r>
          </a:p>
          <a:p>
            <a:pPr lvl="1"/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Seismic Waves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528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Features of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836593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 </a:t>
            </a:r>
            <a:r>
              <a:rPr lang="en-US" sz="3500" u="sng" dirty="0"/>
              <a:t>Seismograph</a:t>
            </a:r>
            <a:endParaRPr lang="en-US" sz="3500" dirty="0"/>
          </a:p>
          <a:p>
            <a:pPr lvl="1"/>
            <a:r>
              <a:rPr lang="en-US" sz="2800" dirty="0"/>
              <a:t>An instrument where seismic waves from earthquakes are measured</a:t>
            </a:r>
          </a:p>
          <a:p>
            <a:pPr lvl="1"/>
            <a:r>
              <a:rPr lang="en-US" sz="2800" dirty="0"/>
              <a:t>Consist of a rotating drum of paper and a pendulum with an attached pen</a:t>
            </a:r>
          </a:p>
          <a:p>
            <a:pPr lvl="1"/>
            <a:r>
              <a:rPr lang="en-US" sz="2800" dirty="0" smtClean="0"/>
              <a:t>Register the waves and record the time that each arrived</a:t>
            </a:r>
          </a:p>
          <a:p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Locating an Epicenter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242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Features of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5072427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 </a:t>
            </a:r>
            <a:r>
              <a:rPr lang="en-US" sz="3500" u="sng" dirty="0"/>
              <a:t>Seismograph</a:t>
            </a:r>
            <a:endParaRPr lang="en-US" sz="3500" dirty="0"/>
          </a:p>
          <a:p>
            <a:pPr lvl="1"/>
            <a:r>
              <a:rPr lang="en-US" sz="2800" dirty="0" smtClean="0"/>
              <a:t>When </a:t>
            </a:r>
            <a:r>
              <a:rPr lang="en-US" sz="2800" dirty="0"/>
              <a:t>seismic waves reach the seismograph, the drum vibrates but the pendulum remains at rest</a:t>
            </a:r>
          </a:p>
          <a:p>
            <a:pPr lvl="1"/>
            <a:r>
              <a:rPr lang="en-US" sz="2800" dirty="0"/>
              <a:t>The paper record of the seismic event is called a </a:t>
            </a:r>
            <a:r>
              <a:rPr lang="en-US" sz="2800" u="sng" dirty="0"/>
              <a:t>seismogram</a:t>
            </a:r>
            <a:endParaRPr lang="en-US" sz="2800" dirty="0"/>
          </a:p>
          <a:p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Locating an Epicenter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539" y="2599544"/>
            <a:ext cx="3925455" cy="344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People and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8213530" cy="4495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500" dirty="0"/>
              <a:t>The height of the lines traced on the paper of a seismograph is a measure of the energy that is released: </a:t>
            </a:r>
            <a:r>
              <a:rPr lang="en-US" sz="3500" u="sng" dirty="0"/>
              <a:t>magnitude</a:t>
            </a:r>
            <a:r>
              <a:rPr lang="en-US" sz="3500" dirty="0"/>
              <a:t>.</a:t>
            </a:r>
          </a:p>
          <a:p>
            <a:pPr lvl="0"/>
            <a:r>
              <a:rPr lang="en-US" sz="3500" u="sng" dirty="0"/>
              <a:t>Richter magnitude scale</a:t>
            </a:r>
            <a:endParaRPr lang="en-US" sz="3500" dirty="0"/>
          </a:p>
          <a:p>
            <a:pPr lvl="1"/>
            <a:r>
              <a:rPr lang="en-US" sz="2800" dirty="0"/>
              <a:t>Used to describe the strength of an earthquake and is based on the height of the lines on the seismogram.</a:t>
            </a:r>
          </a:p>
          <a:p>
            <a:pPr lvl="1"/>
            <a:r>
              <a:rPr lang="en-US" sz="2800" dirty="0"/>
              <a:t>Has no upper limit</a:t>
            </a:r>
          </a:p>
          <a:p>
            <a:pPr lvl="1"/>
            <a:r>
              <a:rPr lang="en-US" sz="2800" dirty="0"/>
              <a:t>Scientists think that a 9.5 would be the maximum strength an earthquake could register.</a:t>
            </a:r>
          </a:p>
          <a:p>
            <a:pPr lvl="0"/>
            <a:r>
              <a:rPr lang="en-US" dirty="0" smtClean="0"/>
              <a:t> 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Activity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64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People and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821353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 err="1"/>
              <a:t>Mercalli</a:t>
            </a:r>
            <a:r>
              <a:rPr lang="en-US" sz="3200" u="sng" dirty="0"/>
              <a:t> intensity scale </a:t>
            </a:r>
            <a:endParaRPr lang="en-US" sz="3200" dirty="0"/>
          </a:p>
          <a:p>
            <a:pPr lvl="1"/>
            <a:r>
              <a:rPr lang="en-US" sz="2800" dirty="0"/>
              <a:t>Describes the intensity of an earthquake using the amount of structural and geologic damage in a specific location.</a:t>
            </a:r>
          </a:p>
          <a:p>
            <a:pPr lvl="1"/>
            <a:r>
              <a:rPr lang="en-US" sz="2800" dirty="0"/>
              <a:t>Depends on the strength of an earthquake, the design of the structures and the distance from the epicenter.</a:t>
            </a:r>
          </a:p>
          <a:p>
            <a:pPr lvl="0"/>
            <a:r>
              <a:rPr lang="en-US" dirty="0" smtClean="0"/>
              <a:t> 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Activity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8566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People and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8213530" cy="4495800"/>
          </a:xfrm>
        </p:spPr>
        <p:txBody>
          <a:bodyPr>
            <a:normAutofit/>
          </a:bodyPr>
          <a:lstStyle/>
          <a:p>
            <a:pPr lvl="0"/>
            <a:r>
              <a:rPr lang="en-US" sz="3500" u="sng" dirty="0"/>
              <a:t>Liquefaction</a:t>
            </a:r>
            <a:r>
              <a:rPr lang="en-US" sz="3500" dirty="0"/>
              <a:t> </a:t>
            </a:r>
          </a:p>
          <a:p>
            <a:pPr lvl="1"/>
            <a:r>
              <a:rPr lang="en-US" sz="2800" dirty="0"/>
              <a:t>Occurs when wet soil acts more like a liquid during an earthquake.</a:t>
            </a:r>
          </a:p>
          <a:p>
            <a:pPr lvl="1"/>
            <a:r>
              <a:rPr lang="en-US" sz="2800" dirty="0"/>
              <a:t>Buildings on this soil can sink into the soil and collapse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Results of Earthquakes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527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People and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238744"/>
            <a:ext cx="5146318" cy="4495800"/>
          </a:xfrm>
        </p:spPr>
        <p:txBody>
          <a:bodyPr>
            <a:normAutofit/>
          </a:bodyPr>
          <a:lstStyle/>
          <a:p>
            <a:pPr lvl="0"/>
            <a:r>
              <a:rPr lang="en-US" sz="3500" u="sng" dirty="0" smtClean="0"/>
              <a:t>Tsunamis</a:t>
            </a:r>
            <a:endParaRPr lang="en-US" sz="3500" dirty="0" smtClean="0"/>
          </a:p>
          <a:p>
            <a:pPr lvl="1"/>
            <a:r>
              <a:rPr lang="en-US" sz="2800" dirty="0" smtClean="0"/>
              <a:t>Ocean waves caused by earthquakes.</a:t>
            </a:r>
          </a:p>
          <a:p>
            <a:pPr lvl="1"/>
            <a:r>
              <a:rPr lang="en-US" sz="2800" dirty="0" smtClean="0"/>
              <a:t>Occurs when earthquakes under the ocean causes shifts in the ocean floor.</a:t>
            </a:r>
          </a:p>
          <a:p>
            <a:pPr lvl="1"/>
            <a:r>
              <a:rPr lang="en-US" sz="2800" dirty="0" smtClean="0"/>
              <a:t>Can reach 30 meters high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Results of Earthquakes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834" y="2924199"/>
            <a:ext cx="3323214" cy="2749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379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People and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2518" y="2072489"/>
            <a:ext cx="821353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Quake-resistant structures </a:t>
            </a:r>
          </a:p>
          <a:p>
            <a:pPr lvl="1"/>
            <a:r>
              <a:rPr lang="en-US" sz="2800" dirty="0"/>
              <a:t>Buildings and highways that can stand up to vibrations during </a:t>
            </a:r>
            <a:r>
              <a:rPr lang="en-US" sz="2800" dirty="0" smtClean="0"/>
              <a:t>earthquakes.</a:t>
            </a:r>
          </a:p>
          <a:p>
            <a:pPr lvl="2"/>
            <a:r>
              <a:rPr lang="en-US" sz="2400" dirty="0"/>
              <a:t>S</a:t>
            </a:r>
            <a:r>
              <a:rPr lang="en-US" sz="2400" dirty="0" smtClean="0"/>
              <a:t>upported </a:t>
            </a:r>
            <a:r>
              <a:rPr lang="en-US" sz="2400" dirty="0"/>
              <a:t>with flexible columns made of steel and </a:t>
            </a:r>
            <a:r>
              <a:rPr lang="en-US" sz="2400" dirty="0" smtClean="0"/>
              <a:t>rubber</a:t>
            </a:r>
          </a:p>
          <a:p>
            <a:pPr lvl="2"/>
            <a:r>
              <a:rPr lang="en-US" sz="2400" dirty="0" smtClean="0"/>
              <a:t>Install </a:t>
            </a:r>
            <a:r>
              <a:rPr lang="en-US" sz="2400" dirty="0"/>
              <a:t>steel rods to enforce walls in older buildings.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Safety</a:t>
            </a:r>
            <a:endParaRPr lang="en-US" sz="3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604" y="4503825"/>
            <a:ext cx="3177741" cy="223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963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829440" y="295232"/>
            <a:ext cx="7464960" cy="1627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8823" rIns="81639" bIns="40820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1pPr>
            <a:lvl2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2pPr>
            <a:lvl3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3pPr>
            <a:lvl4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4pPr>
            <a:lvl5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2" charset="0"/>
                <a:cs typeface="Arial Unicode MS" pitchFamily="32" charset="0"/>
              </a:defRPr>
            </a:lvl9pPr>
          </a:lstStyle>
          <a:p>
            <a:pPr algn="ctr" eaLnBrk="1"/>
            <a:endParaRPr lang="en-US" sz="5400" b="1" dirty="0">
              <a:solidFill>
                <a:srgbClr val="000000"/>
              </a:solidFill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02" y="1108917"/>
            <a:ext cx="8645236" cy="492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6454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018" y="101599"/>
            <a:ext cx="8811491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Create an Earthquake-Proof City Block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(50 points)</a:t>
            </a:r>
          </a:p>
          <a:p>
            <a:pPr>
              <a:buFont typeface="Arial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 </a:t>
            </a:r>
            <a:r>
              <a:rPr lang="en-US" sz="2000" b="1" dirty="0">
                <a:solidFill>
                  <a:srgbClr val="000000"/>
                </a:solidFill>
              </a:rPr>
              <a:t>Each group of 3 will be given the following supplies: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10 pieces of computer paper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A “desks length” of masking tape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Scissors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A large piece of butcher paper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A large whiteboard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Markers/colored pencils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Ruler</a:t>
            </a:r>
          </a:p>
          <a:p>
            <a:pPr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 Your whiteboard represents a city block.  You need to build the following 3D buildings on your city block: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A high-rise at least 10 inches tall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A shorter building at least 6 inches long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4 smaller buildings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A circular arena</a:t>
            </a:r>
          </a:p>
          <a:p>
            <a:pPr lvl="1">
              <a:buFont typeface="Arial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A bridge that’s elevated above the whiteboard</a:t>
            </a:r>
          </a:p>
          <a:p>
            <a:pPr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 These buildings cannot be directly connected to the whiteboard.</a:t>
            </a:r>
          </a:p>
          <a:p>
            <a:pPr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 Your city block must be able to withstand an average Earthquake.</a:t>
            </a:r>
          </a:p>
          <a:p>
            <a:pPr>
              <a:buFont typeface="Arial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 Include a 2 paragraph write-up about the strategies that you used to create an Earthquake-Proof city block.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498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Fault Formation</a:t>
            </a:r>
          </a:p>
          <a:p>
            <a:pPr lvl="1"/>
            <a:r>
              <a:rPr lang="en-US" sz="2800" dirty="0"/>
              <a:t>There is a limit to how far rocks can bend or move without cracking.</a:t>
            </a:r>
          </a:p>
          <a:p>
            <a:pPr lvl="1"/>
            <a:r>
              <a:rPr lang="en-US" sz="2800" dirty="0"/>
              <a:t>Up to a point, applied forces cause rocks to bend and stretch, undergoing what is called </a:t>
            </a:r>
            <a:r>
              <a:rPr lang="en-US" sz="2800" u="sng" dirty="0"/>
              <a:t>elastic deformation</a:t>
            </a:r>
            <a:r>
              <a:rPr lang="en-US" sz="2800" dirty="0"/>
              <a:t>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Causes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299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Fault Formation</a:t>
            </a:r>
          </a:p>
          <a:p>
            <a:pPr lvl="1"/>
            <a:r>
              <a:rPr lang="en-US" sz="2800" dirty="0" smtClean="0"/>
              <a:t>Once </a:t>
            </a:r>
            <a:r>
              <a:rPr lang="en-US" sz="2800" dirty="0"/>
              <a:t>the elastic limit is passed, the rock breaks and move along surfaces called </a:t>
            </a:r>
            <a:r>
              <a:rPr lang="en-US" sz="2800" u="sng" dirty="0"/>
              <a:t>faults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Rock along one side of a fault can move up, down or sideways in relation to rocks along the other side of the fault.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Causes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23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What Causes Faults?</a:t>
            </a:r>
          </a:p>
          <a:p>
            <a:pPr lvl="1"/>
            <a:r>
              <a:rPr lang="en-US" sz="2800" dirty="0"/>
              <a:t>As plates move, they cause stress on the rocks near the plate edges.  To relieve stress, rocks bend, compress or stretch.  If the pressure gets too great the rock will break.</a:t>
            </a:r>
          </a:p>
          <a:p>
            <a:pPr lvl="1"/>
            <a:r>
              <a:rPr lang="en-US" sz="2800" dirty="0"/>
              <a:t>An </a:t>
            </a:r>
            <a:r>
              <a:rPr lang="en-US" sz="2800" u="sng" dirty="0"/>
              <a:t>earthquake</a:t>
            </a:r>
            <a:r>
              <a:rPr lang="en-US" sz="2800" dirty="0"/>
              <a:t> is the vibrations produced by the breaking of rock.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Causes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916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dirty="0"/>
              <a:t>How Earthquakes Occur...</a:t>
            </a:r>
          </a:p>
          <a:p>
            <a:pPr lvl="1"/>
            <a:r>
              <a:rPr lang="en-US" sz="2800" dirty="0"/>
              <a:t>As rocks move past each other along a fault, their rough surfaces catch, temporarily halting movement along the fault.</a:t>
            </a:r>
          </a:p>
          <a:p>
            <a:pPr lvl="1"/>
            <a:r>
              <a:rPr lang="en-US" sz="2800" dirty="0"/>
              <a:t>Forces keep driving the faults to move and this action builds up stress at the points where the rocks are stuck.</a:t>
            </a:r>
          </a:p>
          <a:p>
            <a:pPr lvl="1"/>
            <a:r>
              <a:rPr lang="en-US" sz="2800" dirty="0"/>
              <a:t>When the rocks are stressed beyond their elastic limit they break, move along the fault, and return to original shape = EARTHQUAKE!!!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Earthquake Causes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1437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Normal Faults</a:t>
            </a:r>
          </a:p>
          <a:p>
            <a:pPr lvl="1"/>
            <a:r>
              <a:rPr lang="en-US" sz="2800" dirty="0"/>
              <a:t>Rock above the fault surface moves downward in relation to rock below the fault surface.</a:t>
            </a:r>
          </a:p>
          <a:p>
            <a:pPr lvl="1"/>
            <a:r>
              <a:rPr lang="en-US" sz="2800" dirty="0"/>
              <a:t>Caused by tension forces</a:t>
            </a:r>
          </a:p>
          <a:p>
            <a:pPr lvl="1"/>
            <a:r>
              <a:rPr lang="en-US" sz="2800" dirty="0"/>
              <a:t>Divergent boundary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Faults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2" t="4312" r="3198" b="66488"/>
          <a:stretch/>
        </p:blipFill>
        <p:spPr bwMode="auto">
          <a:xfrm>
            <a:off x="4678770" y="4343833"/>
            <a:ext cx="4097991" cy="2020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19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Reverse Faults</a:t>
            </a:r>
          </a:p>
          <a:p>
            <a:pPr lvl="1"/>
            <a:r>
              <a:rPr lang="en-US" sz="2800" dirty="0"/>
              <a:t>Rock above the fault surface is forced up and over the rock below.</a:t>
            </a:r>
          </a:p>
          <a:p>
            <a:pPr lvl="1"/>
            <a:r>
              <a:rPr lang="en-US" sz="2800" dirty="0"/>
              <a:t>Caused by compression</a:t>
            </a:r>
          </a:p>
          <a:p>
            <a:pPr lvl="1"/>
            <a:r>
              <a:rPr lang="en-US" sz="2800" dirty="0"/>
              <a:t>Convergent boundary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Faults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2" t="33284" r="1738" b="37516"/>
          <a:stretch/>
        </p:blipFill>
        <p:spPr bwMode="auto">
          <a:xfrm>
            <a:off x="4678770" y="4343833"/>
            <a:ext cx="4097991" cy="2020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43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Forces Inside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Strike-Slip Faults</a:t>
            </a:r>
          </a:p>
          <a:p>
            <a:pPr lvl="1"/>
            <a:r>
              <a:rPr lang="en-US" sz="2800" dirty="0"/>
              <a:t>Rocks on either side of the fault are moving past each other without upward or downward movement.</a:t>
            </a:r>
          </a:p>
          <a:p>
            <a:pPr lvl="1"/>
            <a:r>
              <a:rPr lang="en-US" sz="2800" dirty="0"/>
              <a:t>Caused by shearing</a:t>
            </a:r>
          </a:p>
          <a:p>
            <a:pPr lvl="1"/>
            <a:r>
              <a:rPr lang="en-US" sz="2800" dirty="0"/>
              <a:t>Transform boundary</a:t>
            </a:r>
          </a:p>
          <a:p>
            <a:pPr lvl="1"/>
            <a:r>
              <a:rPr lang="en-US" sz="2800" dirty="0"/>
              <a:t>Ex. = San </a:t>
            </a:r>
            <a:r>
              <a:rPr lang="en-US" sz="2800" dirty="0" smtClean="0"/>
              <a:t>Andreas					 </a:t>
            </a:r>
            <a:r>
              <a:rPr lang="en-US" sz="2800" dirty="0"/>
              <a:t>Fault in California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Faults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2" t="62365" r="3198" b="8435"/>
          <a:stretch/>
        </p:blipFill>
        <p:spPr bwMode="auto">
          <a:xfrm>
            <a:off x="4678770" y="4343833"/>
            <a:ext cx="4097991" cy="2121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35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2312</TotalTime>
  <Words>987</Words>
  <Application>Microsoft Office PowerPoint</Application>
  <PresentationFormat>On-screen Show (4:3)</PresentationFormat>
  <Paragraphs>125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Chapter Eleven</vt:lpstr>
      <vt:lpstr>PowerPoint Presentation</vt:lpstr>
      <vt:lpstr>Section 1: Forces Inside Earth</vt:lpstr>
      <vt:lpstr>Section 1: Forces Inside Earth</vt:lpstr>
      <vt:lpstr>Section 1: Forces Inside Earth</vt:lpstr>
      <vt:lpstr>Section 1: Forces Inside Earth</vt:lpstr>
      <vt:lpstr>Section 1: Forces Inside Earth</vt:lpstr>
      <vt:lpstr>Section 1: Forces Inside Earth</vt:lpstr>
      <vt:lpstr>Section 1: Forces Inside Earth</vt:lpstr>
      <vt:lpstr>Section 2: Features of Earthquakes</vt:lpstr>
      <vt:lpstr>Section 2: Features of Earthquakes</vt:lpstr>
      <vt:lpstr>Section 2: Features of Earthquakes</vt:lpstr>
      <vt:lpstr>Section 2: Features of Earthquakes</vt:lpstr>
      <vt:lpstr>Section 2: Features of Earthquakes</vt:lpstr>
      <vt:lpstr>Section 3: People and Earthquakes</vt:lpstr>
      <vt:lpstr>Section 3: People and Earthquakes</vt:lpstr>
      <vt:lpstr>Section 3: People and Earthquakes</vt:lpstr>
      <vt:lpstr>Section 3: People and Earthquakes</vt:lpstr>
      <vt:lpstr>Section 3: People and Earthquakes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60</cp:revision>
  <cp:lastPrinted>2013-01-10T21:27:56Z</cp:lastPrinted>
  <dcterms:created xsi:type="dcterms:W3CDTF">2012-08-12T20:01:25Z</dcterms:created>
  <dcterms:modified xsi:type="dcterms:W3CDTF">2013-02-01T15:52:55Z</dcterms:modified>
</cp:coreProperties>
</file>