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92" r:id="rId3"/>
    <p:sldId id="291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2" r:id="rId16"/>
    <p:sldId id="311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1" r:id="rId25"/>
  </p:sldIdLst>
  <p:sldSz cx="9144000" cy="6858000" type="screen4x3"/>
  <p:notesSz cx="6858000" cy="92122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0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0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53A1B3-6E75-480F-9FBE-AA102FD7AA17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0051"/>
            <a:ext cx="2971800" cy="460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50051"/>
            <a:ext cx="2971800" cy="460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8976E-30FC-4DAD-B2AC-ED97BDD06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16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C4EC4-14A5-4217-8E27-D13F1746C8BE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7125" y="690563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75150"/>
            <a:ext cx="5486400" cy="41465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030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5030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30781-5D5E-47C6-8662-EFFC09408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89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52379" algn="l"/>
                <a:tab pos="1304757" algn="l"/>
                <a:tab pos="1957136" algn="l"/>
                <a:tab pos="2609515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2" charset="0"/>
                <a:cs typeface="Arial Unicode MS" pitchFamily="32" charset="0"/>
              </a:defRPr>
            </a:lvl1pPr>
            <a:lvl2pPr eaLnBrk="0">
              <a:tabLst>
                <a:tab pos="652379" algn="l"/>
                <a:tab pos="1304757" algn="l"/>
                <a:tab pos="1957136" algn="l"/>
                <a:tab pos="2609515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2" charset="0"/>
                <a:cs typeface="Arial Unicode MS" pitchFamily="32" charset="0"/>
              </a:defRPr>
            </a:lvl2pPr>
            <a:lvl3pPr eaLnBrk="0">
              <a:tabLst>
                <a:tab pos="652379" algn="l"/>
                <a:tab pos="1304757" algn="l"/>
                <a:tab pos="1957136" algn="l"/>
                <a:tab pos="2609515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2" charset="0"/>
                <a:cs typeface="Arial Unicode MS" pitchFamily="32" charset="0"/>
              </a:defRPr>
            </a:lvl3pPr>
            <a:lvl4pPr eaLnBrk="0">
              <a:tabLst>
                <a:tab pos="652379" algn="l"/>
                <a:tab pos="1304757" algn="l"/>
                <a:tab pos="1957136" algn="l"/>
                <a:tab pos="2609515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2" charset="0"/>
                <a:cs typeface="Arial Unicode MS" pitchFamily="32" charset="0"/>
              </a:defRPr>
            </a:lvl4pPr>
            <a:lvl5pPr eaLnBrk="0">
              <a:tabLst>
                <a:tab pos="652379" algn="l"/>
                <a:tab pos="1304757" algn="l"/>
                <a:tab pos="1957136" algn="l"/>
                <a:tab pos="2609515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2" charset="0"/>
                <a:cs typeface="Arial Unicode MS" pitchFamily="32" charset="0"/>
              </a:defRPr>
            </a:lvl5pPr>
            <a:lvl6pPr marL="2266158" indent="-206014" defTabSz="41202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2379" algn="l"/>
                <a:tab pos="1304757" algn="l"/>
                <a:tab pos="1957136" algn="l"/>
                <a:tab pos="2609515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2" charset="0"/>
                <a:cs typeface="Arial Unicode MS" pitchFamily="32" charset="0"/>
              </a:defRPr>
            </a:lvl6pPr>
            <a:lvl7pPr marL="2678186" indent="-206014" defTabSz="41202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2379" algn="l"/>
                <a:tab pos="1304757" algn="l"/>
                <a:tab pos="1957136" algn="l"/>
                <a:tab pos="2609515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2" charset="0"/>
                <a:cs typeface="Arial Unicode MS" pitchFamily="32" charset="0"/>
              </a:defRPr>
            </a:lvl7pPr>
            <a:lvl8pPr marL="3090215" indent="-206014" defTabSz="41202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2379" algn="l"/>
                <a:tab pos="1304757" algn="l"/>
                <a:tab pos="1957136" algn="l"/>
                <a:tab pos="2609515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2" charset="0"/>
                <a:cs typeface="Arial Unicode MS" pitchFamily="32" charset="0"/>
              </a:defRPr>
            </a:lvl8pPr>
            <a:lvl9pPr marL="3502243" indent="-206014" defTabSz="41202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2379" algn="l"/>
                <a:tab pos="1304757" algn="l"/>
                <a:tab pos="1957136" algn="l"/>
                <a:tab pos="2609515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2" charset="0"/>
                <a:cs typeface="Arial Unicode MS" pitchFamily="32" charset="0"/>
              </a:defRPr>
            </a:lvl9pPr>
          </a:lstStyle>
          <a:p>
            <a:pPr eaLnBrk="1"/>
            <a:fld id="{F040476C-B529-4140-A2AE-D93AB382CAC4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</a:t>
            </a:fld>
            <a:endParaRPr lang="en-US" dirty="0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3881438" y="8751360"/>
            <a:ext cx="2975162" cy="4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2" charset="0"/>
                <a:cs typeface="Arial Unicode MS" pitchFamily="32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2" charset="0"/>
                <a:cs typeface="Arial Unicode MS" pitchFamily="32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2" charset="0"/>
                <a:cs typeface="Arial Unicode MS" pitchFamily="32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2" charset="0"/>
                <a:cs typeface="Arial Unicode MS" pitchFamily="32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2" charset="0"/>
                <a:cs typeface="Arial Unicode MS" pitchFamily="32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2" charset="0"/>
                <a:cs typeface="Arial Unicode MS" pitchFamily="32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2" charset="0"/>
                <a:cs typeface="Arial Unicode MS" pitchFamily="32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2" charset="0"/>
                <a:cs typeface="Arial Unicode MS" pitchFamily="32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2" charset="0"/>
                <a:cs typeface="Arial Unicode MS" pitchFamily="32" charset="0"/>
              </a:defRPr>
            </a:lvl9pPr>
          </a:lstStyle>
          <a:p>
            <a:pPr algn="r" eaLnBrk="1">
              <a:lnSpc>
                <a:spcPct val="95000"/>
              </a:lnSpc>
            </a:pPr>
            <a:fld id="{583F233D-CEF7-4085-9D5D-96474CEA189E}" type="slidenum">
              <a:rPr lang="en-US" sz="1300">
                <a:solidFill>
                  <a:srgbClr val="000000"/>
                </a:solidFill>
                <a:latin typeface="Times New Roman" pitchFamily="16" charset="0"/>
              </a:rPr>
              <a:pPr algn="r" eaLnBrk="1">
                <a:lnSpc>
                  <a:spcPct val="95000"/>
                </a:lnSpc>
              </a:pPr>
              <a:t>2</a:t>
            </a:fld>
            <a:endParaRPr lang="en-US" sz="13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1210236" y="699353"/>
            <a:ext cx="4437529" cy="345459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406" tIns="41203" rIns="82406" bIns="41203" anchor="ctr"/>
          <a:lstStyle/>
          <a:p>
            <a:endParaRPr lang="en-US" dirty="0"/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/>
          </p:nvPr>
        </p:nvSpPr>
        <p:spPr>
          <a:xfrm>
            <a:off x="686361" y="4374953"/>
            <a:ext cx="5482478" cy="414086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2/19/2013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2/19/2013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2/19/2013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2/19/2013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2/19/2013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2/19/2013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2/19/2013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TWELEVE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Volcanoes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69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118" y="228600"/>
            <a:ext cx="836593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Section 1: </a:t>
            </a:r>
            <a:r>
              <a:rPr lang="en-US" sz="3600" dirty="0" smtClean="0"/>
              <a:t>Volcanoes and Earth’s Moving Plates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238744"/>
            <a:ext cx="5889752" cy="449580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200" u="sng" dirty="0"/>
              <a:t>Hot spots</a:t>
            </a:r>
            <a:endParaRPr lang="en-US" sz="3200" dirty="0"/>
          </a:p>
          <a:p>
            <a:pPr lvl="1"/>
            <a:r>
              <a:rPr lang="en-US" sz="2800" dirty="0"/>
              <a:t>Form when areas between the Earth's mantle and core are unusually hot and rock at these areas is forced toward the crust where it melts partially.</a:t>
            </a:r>
          </a:p>
          <a:p>
            <a:pPr lvl="1"/>
            <a:r>
              <a:rPr lang="en-US" sz="2800" dirty="0"/>
              <a:t>Magma breaks through the crust to form several volcanoes.</a:t>
            </a:r>
          </a:p>
          <a:p>
            <a:pPr lvl="1"/>
            <a:r>
              <a:rPr lang="en-US" sz="2800" dirty="0"/>
              <a:t>Not at a plate </a:t>
            </a:r>
            <a:r>
              <a:rPr lang="en-US" sz="2800" dirty="0" smtClean="0"/>
              <a:t>boundary</a:t>
            </a:r>
            <a:endParaRPr lang="en-US" sz="2800" dirty="0"/>
          </a:p>
          <a:p>
            <a:pPr lvl="1"/>
            <a:r>
              <a:rPr lang="en-US" sz="2800" dirty="0"/>
              <a:t>Formed Hawaiian islands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5048" y="1404699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Where Do Volcanoes Occur?</a:t>
            </a:r>
            <a:endParaRPr lang="en-US" sz="36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914" y="2238744"/>
            <a:ext cx="3120647" cy="2517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186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118" y="228600"/>
            <a:ext cx="836593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Section 2: </a:t>
            </a:r>
            <a:r>
              <a:rPr lang="en-US" sz="4000" dirty="0" smtClean="0"/>
              <a:t>Types of Volcanoes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238744"/>
            <a:ext cx="8305800" cy="4495800"/>
          </a:xfrm>
        </p:spPr>
        <p:txBody>
          <a:bodyPr>
            <a:normAutofit/>
          </a:bodyPr>
          <a:lstStyle/>
          <a:p>
            <a:pPr lvl="0"/>
            <a:r>
              <a:rPr lang="en-US" sz="3200" dirty="0"/>
              <a:t>Trapped gases like water vapor and carbon dioxide build up in volcanoes. </a:t>
            </a:r>
          </a:p>
          <a:p>
            <a:pPr lvl="0"/>
            <a:r>
              <a:rPr lang="en-US" sz="3200" dirty="0"/>
              <a:t>If the gas escapes easily, it is a quiet eruption.</a:t>
            </a:r>
          </a:p>
          <a:p>
            <a:r>
              <a:rPr lang="en-US" sz="3200" dirty="0"/>
              <a:t>If gas and water vapor build up, eruptions can be explosive</a:t>
            </a:r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5048" y="1404699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What Controls Eruptions?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3571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118" y="228600"/>
            <a:ext cx="8365930" cy="990600"/>
          </a:xfrm>
        </p:spPr>
        <p:txBody>
          <a:bodyPr>
            <a:normAutofit/>
          </a:bodyPr>
          <a:lstStyle/>
          <a:p>
            <a:r>
              <a:rPr lang="en-US" dirty="0"/>
              <a:t>Section 2: Types of Volcanoes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238744"/>
            <a:ext cx="8305800" cy="4495800"/>
          </a:xfrm>
        </p:spPr>
        <p:txBody>
          <a:bodyPr>
            <a:normAutofit/>
          </a:bodyPr>
          <a:lstStyle/>
          <a:p>
            <a:pPr lvl="0"/>
            <a:r>
              <a:rPr lang="en-US" sz="3200" u="sng" dirty="0"/>
              <a:t>Quiet eruptions</a:t>
            </a:r>
            <a:r>
              <a:rPr lang="en-US" sz="3200" dirty="0"/>
              <a:t>: magma that is low in silica and is basaltic.</a:t>
            </a:r>
          </a:p>
          <a:p>
            <a:pPr lvl="1"/>
            <a:r>
              <a:rPr lang="en-US" sz="2800" dirty="0"/>
              <a:t>Has lava that pours from volcanic vents and runs down the sides of a volcano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5048" y="1404699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Composition of Magma</a:t>
            </a:r>
            <a:endParaRPr lang="en-US" sz="3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037" y="4176515"/>
            <a:ext cx="3833090" cy="255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28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118" y="228600"/>
            <a:ext cx="8365930" cy="990600"/>
          </a:xfrm>
        </p:spPr>
        <p:txBody>
          <a:bodyPr>
            <a:normAutofit/>
          </a:bodyPr>
          <a:lstStyle/>
          <a:p>
            <a:r>
              <a:rPr lang="en-US" dirty="0"/>
              <a:t>Section 2: Types of Volcanoes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238744"/>
            <a:ext cx="8305800" cy="4495800"/>
          </a:xfrm>
        </p:spPr>
        <p:txBody>
          <a:bodyPr>
            <a:normAutofit/>
          </a:bodyPr>
          <a:lstStyle/>
          <a:p>
            <a:pPr lvl="0"/>
            <a:r>
              <a:rPr lang="en-US" sz="3200" u="sng" dirty="0"/>
              <a:t>Explosive eruptions</a:t>
            </a:r>
            <a:r>
              <a:rPr lang="en-US" sz="3200" dirty="0"/>
              <a:t>: magma that is high in silica and is andesitic.</a:t>
            </a:r>
          </a:p>
          <a:p>
            <a:pPr lvl="1"/>
            <a:r>
              <a:rPr lang="en-US" sz="2800" dirty="0"/>
              <a:t>Has magma that is thick and when pressure builds up an explosion </a:t>
            </a:r>
            <a:r>
              <a:rPr lang="en-US" sz="2800" dirty="0" smtClean="0"/>
              <a:t>occurs. It </a:t>
            </a:r>
            <a:r>
              <a:rPr lang="en-US" sz="2800" dirty="0"/>
              <a:t>often carries pieces of lava.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5048" y="1404699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Composition of Magma</a:t>
            </a:r>
            <a:endParaRPr lang="en-US" sz="36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182" y="4252090"/>
            <a:ext cx="3530600" cy="248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96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118" y="228600"/>
            <a:ext cx="8365930" cy="990600"/>
          </a:xfrm>
        </p:spPr>
        <p:txBody>
          <a:bodyPr>
            <a:normAutofit/>
          </a:bodyPr>
          <a:lstStyle/>
          <a:p>
            <a:r>
              <a:rPr lang="en-US" dirty="0"/>
              <a:t>Section 2: Types of Volcanoes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238744"/>
            <a:ext cx="8305800" cy="4495800"/>
          </a:xfrm>
        </p:spPr>
        <p:txBody>
          <a:bodyPr>
            <a:normAutofit/>
          </a:bodyPr>
          <a:lstStyle/>
          <a:p>
            <a:pPr lvl="0"/>
            <a:r>
              <a:rPr lang="en-US" sz="3200" u="sng" dirty="0"/>
              <a:t>Shield Volcano</a:t>
            </a:r>
            <a:endParaRPr lang="en-US" sz="3200" dirty="0"/>
          </a:p>
          <a:p>
            <a:pPr lvl="1"/>
            <a:r>
              <a:rPr lang="en-US" sz="2800" dirty="0"/>
              <a:t>Broad, gently sloping volcano formed by quiet eruptions of basaltic lava.</a:t>
            </a:r>
          </a:p>
          <a:p>
            <a:pPr lvl="1"/>
            <a:r>
              <a:rPr lang="en-US" sz="2800" dirty="0"/>
              <a:t>The basaltic lava flows over Earth's surface covering large areas with deposits of basaltic igneous rocks when it cools.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5048" y="1404699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Forms of Volcanoes</a:t>
            </a:r>
            <a:endParaRPr lang="en-US" sz="36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911" y="4738254"/>
            <a:ext cx="2127511" cy="1894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27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118" y="228600"/>
            <a:ext cx="8365930" cy="990600"/>
          </a:xfrm>
        </p:spPr>
        <p:txBody>
          <a:bodyPr>
            <a:normAutofit/>
          </a:bodyPr>
          <a:lstStyle/>
          <a:p>
            <a:r>
              <a:rPr lang="en-US" dirty="0"/>
              <a:t>Section 2: Types of Volcanoes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238744"/>
            <a:ext cx="8305800" cy="4495800"/>
          </a:xfrm>
        </p:spPr>
        <p:txBody>
          <a:bodyPr>
            <a:normAutofit/>
          </a:bodyPr>
          <a:lstStyle/>
          <a:p>
            <a:pPr lvl="0"/>
            <a:r>
              <a:rPr lang="en-US" sz="3200" u="sng" dirty="0"/>
              <a:t>Shield Volcano</a:t>
            </a:r>
            <a:endParaRPr lang="en-US" sz="3200" dirty="0"/>
          </a:p>
          <a:p>
            <a:pPr lvl="1"/>
            <a:r>
              <a:rPr lang="en-US" sz="2800" dirty="0"/>
              <a:t>Accounts for the greatest volume of erupted volcanic material.</a:t>
            </a:r>
          </a:p>
          <a:p>
            <a:pPr lvl="1"/>
            <a:r>
              <a:rPr lang="en-US" sz="2800" dirty="0"/>
              <a:t>Much of the new seafloor that originates at the mid-ocean ridge forms as underwater flood basalts.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5048" y="1404699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Forms of Volcanoes</a:t>
            </a:r>
            <a:endParaRPr lang="en-US" sz="36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911" y="4738254"/>
            <a:ext cx="2127511" cy="1894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686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118" y="228600"/>
            <a:ext cx="8365930" cy="990600"/>
          </a:xfrm>
        </p:spPr>
        <p:txBody>
          <a:bodyPr>
            <a:normAutofit/>
          </a:bodyPr>
          <a:lstStyle/>
          <a:p>
            <a:r>
              <a:rPr lang="en-US" dirty="0"/>
              <a:t>Section 2: Types of Volcanoes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238744"/>
            <a:ext cx="5843570" cy="4495800"/>
          </a:xfrm>
        </p:spPr>
        <p:txBody>
          <a:bodyPr>
            <a:normAutofit/>
          </a:bodyPr>
          <a:lstStyle/>
          <a:p>
            <a:pPr lvl="0"/>
            <a:r>
              <a:rPr lang="en-US" sz="3200" u="sng" dirty="0"/>
              <a:t>Cinder Cone Volcano</a:t>
            </a:r>
            <a:endParaRPr lang="en-US" sz="3200" dirty="0"/>
          </a:p>
          <a:p>
            <a:pPr lvl="1"/>
            <a:r>
              <a:rPr lang="en-US" sz="2800" dirty="0"/>
              <a:t>Steep-sided, loosely packed volcano formed when tephra falls to the ground.</a:t>
            </a:r>
          </a:p>
          <a:p>
            <a:pPr lvl="1"/>
            <a:r>
              <a:rPr lang="en-US" sz="2800" u="sng" dirty="0"/>
              <a:t>Tephra</a:t>
            </a:r>
            <a:r>
              <a:rPr lang="en-US" sz="2800" dirty="0"/>
              <a:t>: bits of rock or solidified lava dropped from the air after an explosive eruption.</a:t>
            </a:r>
          </a:p>
          <a:p>
            <a:pPr lvl="1"/>
            <a:r>
              <a:rPr lang="en-US" sz="2800" dirty="0"/>
              <a:t>Vary in sizes from volcanic ash, cinders, large rocks and blocks.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5048" y="1404699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Forms of Volcanoes</a:t>
            </a:r>
            <a:endParaRPr lang="en-US" sz="3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323" y="3368580"/>
            <a:ext cx="252412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804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118" y="228600"/>
            <a:ext cx="8365930" cy="990600"/>
          </a:xfrm>
        </p:spPr>
        <p:txBody>
          <a:bodyPr>
            <a:normAutofit/>
          </a:bodyPr>
          <a:lstStyle/>
          <a:p>
            <a:r>
              <a:rPr lang="en-US" dirty="0"/>
              <a:t>Section 2: Types of Volcanoes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238744"/>
            <a:ext cx="8305800" cy="4495800"/>
          </a:xfrm>
        </p:spPr>
        <p:txBody>
          <a:bodyPr>
            <a:normAutofit/>
          </a:bodyPr>
          <a:lstStyle/>
          <a:p>
            <a:pPr lvl="0"/>
            <a:r>
              <a:rPr lang="en-US" sz="3200" dirty="0"/>
              <a:t> </a:t>
            </a:r>
            <a:r>
              <a:rPr lang="en-US" sz="3200" u="sng" dirty="0"/>
              <a:t>Composite Volcano</a:t>
            </a:r>
            <a:endParaRPr lang="en-US" sz="3200" dirty="0"/>
          </a:p>
          <a:p>
            <a:pPr lvl="1"/>
            <a:r>
              <a:rPr lang="en-US" sz="2800" dirty="0"/>
              <a:t>Volcano built by alternating explosive and quiet eruptions that produce layers of tephra and lava.</a:t>
            </a:r>
          </a:p>
          <a:p>
            <a:pPr lvl="1"/>
            <a:r>
              <a:rPr lang="en-US" sz="2800" dirty="0"/>
              <a:t>Found mostly where Earth's plates come together and one plate sinks below the other.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5048" y="1404699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Forms of Volcanoes</a:t>
            </a:r>
            <a:endParaRPr lang="en-US" sz="36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395" y="4608758"/>
            <a:ext cx="2387006" cy="2125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488" y="4608758"/>
            <a:ext cx="2807051" cy="2125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5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118" y="228600"/>
            <a:ext cx="836593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Section 3: Igneous Rock Features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238744"/>
            <a:ext cx="8305800" cy="4495800"/>
          </a:xfrm>
        </p:spPr>
        <p:txBody>
          <a:bodyPr>
            <a:normAutofit/>
          </a:bodyPr>
          <a:lstStyle/>
          <a:p>
            <a:pPr lvl="0"/>
            <a:r>
              <a:rPr lang="en-US" sz="3200" u="sng" dirty="0" smtClean="0"/>
              <a:t>Batholiths</a:t>
            </a:r>
            <a:r>
              <a:rPr lang="en-US" sz="3200" dirty="0"/>
              <a:t>: large intrusive rock body that forms when magma being forced upward toward Earth's crust cools slowly and solidifies underground.</a:t>
            </a:r>
          </a:p>
          <a:p>
            <a:pPr lvl="0"/>
            <a:r>
              <a:rPr lang="en-US" sz="3200" u="sng" dirty="0"/>
              <a:t>Dikes</a:t>
            </a:r>
            <a:r>
              <a:rPr lang="en-US" sz="3200" dirty="0"/>
              <a:t>: magma that is forced into a crack that cuts across rock layers and hardens.</a:t>
            </a:r>
          </a:p>
          <a:p>
            <a:pPr lvl="0"/>
            <a:r>
              <a:rPr lang="en-US" sz="3200" u="sng" dirty="0"/>
              <a:t>Sills</a:t>
            </a:r>
            <a:r>
              <a:rPr lang="en-US" sz="3200" dirty="0"/>
              <a:t>: magma that is forced into a crack parallel to rock layers and hardens.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5048" y="1404699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Intrusive Features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3512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118" y="228600"/>
            <a:ext cx="836593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Section 3: Igneous Rock Features</a:t>
            </a:r>
            <a:endParaRPr lang="en-US" sz="3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5048" y="1404699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Forms of Volcanoes</a:t>
            </a:r>
            <a:endParaRPr lang="en-US" sz="3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158" y="2395299"/>
            <a:ext cx="5678054" cy="390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41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123318" y="295232"/>
            <a:ext cx="8877204" cy="1627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88823" rIns="81639" bIns="4082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2" charset="0"/>
                <a:cs typeface="Arial Unicode MS" pitchFamily="32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2" charset="0"/>
                <a:cs typeface="Arial Unicode MS" pitchFamily="32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2" charset="0"/>
                <a:cs typeface="Arial Unicode MS" pitchFamily="32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2" charset="0"/>
                <a:cs typeface="Arial Unicode MS" pitchFamily="32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2" charset="0"/>
                <a:cs typeface="Arial Unicode MS" pitchFamily="32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2" charset="0"/>
                <a:cs typeface="Arial Unicode MS" pitchFamily="32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2" charset="0"/>
                <a:cs typeface="Arial Unicode MS" pitchFamily="32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2" charset="0"/>
                <a:cs typeface="Arial Unicode MS" pitchFamily="32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2" charset="0"/>
                <a:cs typeface="Arial Unicode MS" pitchFamily="32" charset="0"/>
              </a:defRPr>
            </a:lvl9pPr>
          </a:lstStyle>
          <a:p>
            <a:pPr algn="ctr"/>
            <a:r>
              <a:rPr lang="en-US" sz="2400" dirty="0">
                <a:solidFill>
                  <a:schemeClr val="tx1"/>
                </a:solidFill>
              </a:rPr>
              <a:t>If green dots are earthquakes and red triangles are volcanoes,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What are two things that you notice about their locations??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18" y="1259954"/>
            <a:ext cx="8877204" cy="530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645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118" y="228600"/>
            <a:ext cx="836593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Section 3: Igneous Rock Features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8769" y="2238744"/>
            <a:ext cx="4859158" cy="4495800"/>
          </a:xfrm>
        </p:spPr>
        <p:txBody>
          <a:bodyPr>
            <a:normAutofit/>
          </a:bodyPr>
          <a:lstStyle/>
          <a:p>
            <a:r>
              <a:rPr lang="en-US" sz="3100" u="sng" dirty="0"/>
              <a:t>Volcanic neck</a:t>
            </a:r>
            <a:r>
              <a:rPr lang="en-US" sz="3100" dirty="0"/>
              <a:t>: solid igneous core of a volcano left behind after the softer cone has been eroded.</a:t>
            </a:r>
          </a:p>
          <a:p>
            <a:pPr lvl="1"/>
            <a:r>
              <a:rPr lang="en-US" sz="2700" dirty="0"/>
              <a:t>When a volcano stops erupting, the magma hardens inside the vent.  </a:t>
            </a:r>
            <a:endParaRPr lang="en-US" sz="2700" dirty="0" smtClean="0"/>
          </a:p>
          <a:p>
            <a:pPr lvl="1"/>
            <a:r>
              <a:rPr lang="en-US" sz="2400" dirty="0" smtClean="0"/>
              <a:t>Erosion</a:t>
            </a:r>
            <a:r>
              <a:rPr lang="en-US" sz="2400" dirty="0"/>
              <a:t>, usually by water and wind, begins to wear away at the volcano.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5048" y="1404699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Other Features</a:t>
            </a:r>
            <a:endParaRPr lang="en-US" sz="3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303" y="3131128"/>
            <a:ext cx="3456145" cy="255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239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118" y="228600"/>
            <a:ext cx="836593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Section 3: Igneous Rock Features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8768" y="2238744"/>
            <a:ext cx="8309679" cy="4495800"/>
          </a:xfrm>
        </p:spPr>
        <p:txBody>
          <a:bodyPr>
            <a:normAutofit/>
          </a:bodyPr>
          <a:lstStyle/>
          <a:p>
            <a:r>
              <a:rPr lang="en-US" sz="3100" u="sng" dirty="0"/>
              <a:t>Caldera</a:t>
            </a:r>
            <a:r>
              <a:rPr lang="en-US" sz="3100" dirty="0"/>
              <a:t>: large circular-shaped opening formed when the top of a volcano collapses.</a:t>
            </a:r>
          </a:p>
          <a:p>
            <a:pPr lvl="1"/>
            <a:r>
              <a:rPr lang="en-US" sz="2700" dirty="0"/>
              <a:t>Crater Lake in OR is a caldera that filled with water and is now a lake.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5048" y="1404699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Other Features</a:t>
            </a:r>
            <a:endParaRPr lang="en-US" sz="36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164" y="4162216"/>
            <a:ext cx="4873625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84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118" y="228600"/>
            <a:ext cx="836593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Section 3: Igneous Rock Features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8769" y="2238744"/>
            <a:ext cx="5016176" cy="4495800"/>
          </a:xfrm>
        </p:spPr>
        <p:txBody>
          <a:bodyPr>
            <a:normAutofit fontScale="92500"/>
          </a:bodyPr>
          <a:lstStyle/>
          <a:p>
            <a:pPr lvl="0"/>
            <a:r>
              <a:rPr lang="en-US" sz="3200" dirty="0"/>
              <a:t>Examples of destruction:</a:t>
            </a:r>
          </a:p>
          <a:p>
            <a:pPr lvl="1"/>
            <a:r>
              <a:rPr lang="en-US" sz="2800" dirty="0"/>
              <a:t>Lava flows destroy everything in their path.</a:t>
            </a:r>
          </a:p>
          <a:p>
            <a:pPr lvl="1"/>
            <a:r>
              <a:rPr lang="en-US" sz="2800" dirty="0"/>
              <a:t>Falling volcanic ash can collapse buildings, block roads and can cause lung disease in people and animals.</a:t>
            </a:r>
          </a:p>
          <a:p>
            <a:pPr lvl="1"/>
            <a:r>
              <a:rPr lang="en-US" sz="2800" dirty="0"/>
              <a:t>Volcanic ash and debris rush down the side of a volcano: </a:t>
            </a:r>
            <a:r>
              <a:rPr lang="en-US" sz="2800" u="sng" dirty="0"/>
              <a:t>pyroclastic flow</a:t>
            </a:r>
            <a:r>
              <a:rPr lang="en-US" sz="2800" dirty="0"/>
              <a:t>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5048" y="1404699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Effects of Eruptions</a:t>
            </a:r>
            <a:endParaRPr lang="en-US" sz="3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477" y="2935293"/>
            <a:ext cx="3134446" cy="2542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30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118" y="228600"/>
            <a:ext cx="836593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Section 3: Igneous Rock Features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8768" y="2238744"/>
            <a:ext cx="8309679" cy="4495800"/>
          </a:xfrm>
        </p:spPr>
        <p:txBody>
          <a:bodyPr>
            <a:normAutofit/>
          </a:bodyPr>
          <a:lstStyle/>
          <a:p>
            <a:pPr lvl="0"/>
            <a:r>
              <a:rPr lang="en-US" sz="3200" dirty="0"/>
              <a:t>Examples of destruction:</a:t>
            </a:r>
          </a:p>
          <a:p>
            <a:pPr lvl="1"/>
            <a:r>
              <a:rPr lang="en-US" sz="2800" dirty="0" smtClean="0"/>
              <a:t>Temperature </a:t>
            </a:r>
            <a:r>
              <a:rPr lang="en-US" sz="2800" dirty="0"/>
              <a:t>inside a pyroclastic flow can be high enough to ignite wood.</a:t>
            </a:r>
          </a:p>
          <a:p>
            <a:pPr lvl="1"/>
            <a:r>
              <a:rPr lang="en-US" sz="2800" dirty="0"/>
              <a:t>Sulfurous gases from volcanoes can mix with water vapor in the atmosphere to form </a:t>
            </a:r>
            <a:r>
              <a:rPr lang="en-US" sz="2800" u="sng" dirty="0"/>
              <a:t>acid rain</a:t>
            </a:r>
            <a:r>
              <a:rPr lang="en-US" sz="2800" dirty="0"/>
              <a:t>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5048" y="1404699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Effects of Eruptions</a:t>
            </a:r>
            <a:endParaRPr lang="en-US" sz="36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945" y="4707994"/>
            <a:ext cx="3188855" cy="2026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28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982" y="129310"/>
            <a:ext cx="8220363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In your notes, create a diagram of a volcano.  It must include the following features (with correct </a:t>
            </a:r>
            <a:r>
              <a:rPr lang="en-US" sz="2400" b="1" dirty="0" err="1">
                <a:solidFill>
                  <a:srgbClr val="000000"/>
                </a:solidFill>
              </a:rPr>
              <a:t>lables</a:t>
            </a:r>
            <a:r>
              <a:rPr lang="en-US" sz="2400" b="1" dirty="0">
                <a:solidFill>
                  <a:srgbClr val="000000"/>
                </a:solidFill>
              </a:rPr>
              <a:t>):</a:t>
            </a:r>
          </a:p>
          <a:p>
            <a:endParaRPr lang="en-US" sz="2400" b="1" dirty="0" smtClean="0">
              <a:solidFill>
                <a:srgbClr val="000000"/>
              </a:solidFill>
            </a:endParaRPr>
          </a:p>
          <a:p>
            <a:endParaRPr lang="en-US" sz="2400" b="1" dirty="0">
              <a:solidFill>
                <a:srgbClr val="000000"/>
              </a:solidFill>
            </a:endParaRPr>
          </a:p>
          <a:p>
            <a:endParaRPr lang="en-US" sz="2400" b="1" dirty="0">
              <a:solidFill>
                <a:srgbClr val="000000"/>
              </a:solidFill>
            </a:endParaRPr>
          </a:p>
          <a:p>
            <a:pPr>
              <a:buFont typeface="Times New Roman" pitchFamily="18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 Ash cloud</a:t>
            </a:r>
          </a:p>
          <a:p>
            <a:pPr>
              <a:buFont typeface="Times New Roman" pitchFamily="18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 Pyroclastic flow</a:t>
            </a:r>
          </a:p>
          <a:p>
            <a:pPr>
              <a:buFont typeface="Times New Roman" pitchFamily="18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 Tephra</a:t>
            </a:r>
          </a:p>
          <a:p>
            <a:pPr>
              <a:buFont typeface="Times New Roman" pitchFamily="18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 Layers of ash </a:t>
            </a:r>
          </a:p>
          <a:p>
            <a:pPr>
              <a:buFont typeface="Times New Roman" pitchFamily="18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 Layers of lava</a:t>
            </a:r>
          </a:p>
          <a:p>
            <a:pPr>
              <a:buFont typeface="Times New Roman" pitchFamily="18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 Crater</a:t>
            </a:r>
          </a:p>
          <a:p>
            <a:pPr>
              <a:buFont typeface="Times New Roman" pitchFamily="18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 Main vent</a:t>
            </a:r>
          </a:p>
          <a:p>
            <a:pPr>
              <a:buFont typeface="Times New Roman" pitchFamily="18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 Dike</a:t>
            </a:r>
          </a:p>
          <a:p>
            <a:pPr>
              <a:buFont typeface="Times New Roman" pitchFamily="18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 Sill</a:t>
            </a:r>
          </a:p>
          <a:p>
            <a:pPr>
              <a:buFont typeface="Times New Roman" pitchFamily="18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 Magma </a:t>
            </a:r>
            <a:r>
              <a:rPr lang="en-US" sz="2400" b="1" dirty="0" smtClean="0">
                <a:solidFill>
                  <a:srgbClr val="000000"/>
                </a:solidFill>
              </a:rPr>
              <a:t>chamber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581" y="1082838"/>
            <a:ext cx="4496103" cy="5408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915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118" y="228600"/>
            <a:ext cx="836593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Section 1: </a:t>
            </a:r>
            <a:r>
              <a:rPr lang="en-US" sz="3600" dirty="0" smtClean="0"/>
              <a:t>Volcanoes and Earth’s Moving Plates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238744"/>
            <a:ext cx="4596661" cy="4495800"/>
          </a:xfrm>
        </p:spPr>
        <p:txBody>
          <a:bodyPr>
            <a:normAutofit/>
          </a:bodyPr>
          <a:lstStyle/>
          <a:p>
            <a:pPr lvl="0"/>
            <a:r>
              <a:rPr lang="en-US" sz="3200" dirty="0"/>
              <a:t>A </a:t>
            </a:r>
            <a:r>
              <a:rPr lang="en-US" sz="3200" u="sng" dirty="0"/>
              <a:t>volcano</a:t>
            </a:r>
            <a:r>
              <a:rPr lang="en-US" sz="3200" dirty="0"/>
              <a:t> is an opening in Earth that erupts gases, ash and lava.</a:t>
            </a:r>
          </a:p>
          <a:p>
            <a:pPr lvl="0"/>
            <a:r>
              <a:rPr lang="en-US" sz="3200" dirty="0"/>
              <a:t>Volcanic mountains form when layers of lava, ash and other material build up around these openings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5048" y="1404699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What Are Volcanoes?</a:t>
            </a:r>
            <a:endParaRPr lang="en-US" sz="36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523" y="2603869"/>
            <a:ext cx="3438525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99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118" y="228600"/>
            <a:ext cx="836593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Section 1: </a:t>
            </a:r>
            <a:r>
              <a:rPr lang="en-US" sz="3600" dirty="0" smtClean="0"/>
              <a:t>Volcanoes and Earth’s Moving Plates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238744"/>
            <a:ext cx="4772152" cy="4495800"/>
          </a:xfrm>
        </p:spPr>
        <p:txBody>
          <a:bodyPr>
            <a:normAutofit/>
          </a:bodyPr>
          <a:lstStyle/>
          <a:p>
            <a:pPr lvl="0"/>
            <a:r>
              <a:rPr lang="en-US" sz="3200" dirty="0" smtClean="0"/>
              <a:t>Kilauea </a:t>
            </a:r>
            <a:r>
              <a:rPr lang="en-US" sz="3200" dirty="0"/>
              <a:t>(</a:t>
            </a:r>
            <a:r>
              <a:rPr lang="en-US" sz="3200" dirty="0" err="1"/>
              <a:t>kee</a:t>
            </a:r>
            <a:r>
              <a:rPr lang="en-US" sz="3200" dirty="0"/>
              <a:t> low AY ah), located in Hawaii, is the world's most active volcano.</a:t>
            </a:r>
          </a:p>
          <a:p>
            <a:pPr lvl="0"/>
            <a:r>
              <a:rPr lang="en-US" sz="3200" dirty="0"/>
              <a:t>The most recent series of eruptions began in 1983 and still continues.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5048" y="1404699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What Are Volcanoes?</a:t>
            </a:r>
            <a:endParaRPr lang="en-US" sz="3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373" y="2653146"/>
            <a:ext cx="36480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90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118" y="228600"/>
            <a:ext cx="836593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Section 1: </a:t>
            </a:r>
            <a:r>
              <a:rPr lang="en-US" sz="3600" dirty="0" smtClean="0"/>
              <a:t>Volcanoes and Earth’s Moving Plates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7" y="2238744"/>
            <a:ext cx="5107168" cy="4495800"/>
          </a:xfrm>
        </p:spPr>
        <p:txBody>
          <a:bodyPr>
            <a:normAutofit/>
          </a:bodyPr>
          <a:lstStyle/>
          <a:p>
            <a:r>
              <a:rPr lang="en-US" sz="3100" dirty="0"/>
              <a:t>Magma is forced upward because it is less dense than the rock around </a:t>
            </a:r>
            <a:r>
              <a:rPr lang="en-US" sz="3100" dirty="0" smtClean="0"/>
              <a:t>it.</a:t>
            </a:r>
          </a:p>
          <a:p>
            <a:r>
              <a:rPr lang="en-US" sz="3100" dirty="0" smtClean="0"/>
              <a:t>After </a:t>
            </a:r>
            <a:r>
              <a:rPr lang="en-US" sz="3100" dirty="0"/>
              <a:t>many thousands or even millions of years, magma reaches Earth's surfaces and flows out through an opening called a </a:t>
            </a:r>
            <a:r>
              <a:rPr lang="en-US" sz="3100" u="sng" dirty="0" smtClean="0"/>
              <a:t>vent</a:t>
            </a:r>
            <a:r>
              <a:rPr lang="en-US" sz="3100" dirty="0" smtClean="0"/>
              <a:t>.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5048" y="1404699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How Do Volcanoes Form?</a:t>
            </a:r>
            <a:endParaRPr lang="en-US" sz="3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470" y="2927928"/>
            <a:ext cx="3546126" cy="2792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74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118" y="228600"/>
            <a:ext cx="836593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Section 1: </a:t>
            </a:r>
            <a:r>
              <a:rPr lang="en-US" sz="3600" dirty="0" smtClean="0"/>
              <a:t>Volcanoes and Earth’s Moving Plates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238744"/>
            <a:ext cx="8305800" cy="449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As </a:t>
            </a:r>
            <a:r>
              <a:rPr lang="en-US" sz="3200" dirty="0"/>
              <a:t>lava flows out, it cools quickly and becomes solid, forming layers of igneous rock around the </a:t>
            </a:r>
            <a:r>
              <a:rPr lang="en-US" sz="3200" dirty="0" smtClean="0"/>
              <a:t>vent.</a:t>
            </a:r>
          </a:p>
          <a:p>
            <a:r>
              <a:rPr lang="en-US" sz="3200" dirty="0" smtClean="0"/>
              <a:t>The </a:t>
            </a:r>
            <a:r>
              <a:rPr lang="en-US" sz="3200" dirty="0"/>
              <a:t>steep walled depression around a volcano's vent is called a </a:t>
            </a:r>
            <a:r>
              <a:rPr lang="en-US" sz="3200" u="sng" dirty="0"/>
              <a:t>crater</a:t>
            </a:r>
            <a:r>
              <a:rPr lang="en-US" sz="3200" dirty="0"/>
              <a:t>.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5048" y="1404699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How Do Volcanoes Form?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8900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118" y="228600"/>
            <a:ext cx="836593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Section 1: </a:t>
            </a:r>
            <a:r>
              <a:rPr lang="en-US" sz="3600" dirty="0" smtClean="0"/>
              <a:t>Volcanoes and Earth’s Moving Plates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238744"/>
            <a:ext cx="5483352" cy="4495800"/>
          </a:xfrm>
        </p:spPr>
        <p:txBody>
          <a:bodyPr>
            <a:normAutofit/>
          </a:bodyPr>
          <a:lstStyle/>
          <a:p>
            <a:pPr lvl="0"/>
            <a:r>
              <a:rPr lang="en-US" sz="3200" u="sng" dirty="0"/>
              <a:t>Divergent Plate Boundaries</a:t>
            </a:r>
            <a:r>
              <a:rPr lang="en-US" sz="3200" dirty="0"/>
              <a:t> </a:t>
            </a:r>
          </a:p>
          <a:p>
            <a:pPr lvl="1"/>
            <a:r>
              <a:rPr lang="en-US" sz="2800" dirty="0"/>
              <a:t>The mid-Atlantic ridge is an area where the plates are moving apart.  </a:t>
            </a:r>
          </a:p>
          <a:p>
            <a:pPr lvl="1"/>
            <a:r>
              <a:rPr lang="en-US" sz="2800" dirty="0"/>
              <a:t>When plates separate, they form long, deep cracks called </a:t>
            </a:r>
            <a:r>
              <a:rPr lang="en-US" sz="2800" u="sng" dirty="0"/>
              <a:t>rifts</a:t>
            </a:r>
            <a:r>
              <a:rPr lang="en-US" sz="2800" dirty="0"/>
              <a:t>.</a:t>
            </a:r>
          </a:p>
          <a:p>
            <a:pPr lvl="1"/>
            <a:r>
              <a:rPr lang="en-US" sz="2800" dirty="0"/>
              <a:t>Lava flows from these rifts and is cooled quickly by sea water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5048" y="1404699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Where Do Volcanoes Occur?</a:t>
            </a:r>
            <a:endParaRPr lang="en-US" sz="3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698" y="2146380"/>
            <a:ext cx="3333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497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118" y="228600"/>
            <a:ext cx="836593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Section 1: </a:t>
            </a:r>
            <a:r>
              <a:rPr lang="en-US" sz="3600" dirty="0" smtClean="0"/>
              <a:t>Volcanoes and Earth’s Moving Plates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238744"/>
            <a:ext cx="5483352" cy="4495800"/>
          </a:xfrm>
        </p:spPr>
        <p:txBody>
          <a:bodyPr>
            <a:normAutofit/>
          </a:bodyPr>
          <a:lstStyle/>
          <a:p>
            <a:pPr lvl="0"/>
            <a:r>
              <a:rPr lang="en-US" sz="3200" dirty="0"/>
              <a:t>Sometimes, the volcanoes and rift eruptions rise above sea level, forming new islands such as Iceland.</a:t>
            </a:r>
          </a:p>
          <a:p>
            <a:pPr lvl="0"/>
            <a:r>
              <a:rPr lang="en-US" sz="3200" dirty="0"/>
              <a:t>In 1963, the new island </a:t>
            </a:r>
            <a:r>
              <a:rPr lang="en-US" sz="3200" dirty="0" err="1"/>
              <a:t>Surtsey</a:t>
            </a:r>
            <a:r>
              <a:rPr lang="en-US" sz="3200" dirty="0"/>
              <a:t> was formed during a volcanic eruption.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5048" y="1404699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Where Do Volcanoes Occur?</a:t>
            </a:r>
            <a:endParaRPr lang="en-US" sz="36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162" y="3715896"/>
            <a:ext cx="2910286" cy="301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397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118" y="228600"/>
            <a:ext cx="836593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Section 1: </a:t>
            </a:r>
            <a:r>
              <a:rPr lang="en-US" sz="3600" dirty="0" smtClean="0"/>
              <a:t>Volcanoes and Earth’s Moving Plates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9" y="2238744"/>
            <a:ext cx="5529533" cy="44958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3200" u="sng" dirty="0"/>
              <a:t>Convergent Plate Boundaries</a:t>
            </a:r>
            <a:r>
              <a:rPr lang="en-US" sz="3200" dirty="0"/>
              <a:t> </a:t>
            </a:r>
          </a:p>
          <a:p>
            <a:pPr lvl="1"/>
            <a:r>
              <a:rPr lang="en-US" sz="2800" dirty="0"/>
              <a:t>Forms volcanoes where an oceanic plate slides below a continental plate.</a:t>
            </a:r>
          </a:p>
          <a:p>
            <a:pPr lvl="1"/>
            <a:r>
              <a:rPr lang="en-US" sz="2800" dirty="0"/>
              <a:t>Magma forms when the plate sliding below another plate gets deep enough and hot enough to melt partially and the magma is then forced upward to the surface.</a:t>
            </a:r>
          </a:p>
          <a:p>
            <a:pPr lvl="1"/>
            <a:r>
              <a:rPr lang="en-US" sz="2800" dirty="0"/>
              <a:t>Volcanoes that form at convergent plate boundaries erupt more violently than other volcanoes do.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5048" y="1404699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Where Do Volcanoes Occur?</a:t>
            </a:r>
            <a:endParaRPr lang="en-US" sz="3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594" y="2976863"/>
            <a:ext cx="2934854" cy="229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65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2865</TotalTime>
  <Words>1069</Words>
  <Application>Microsoft Office PowerPoint</Application>
  <PresentationFormat>On-screen Show (4:3)</PresentationFormat>
  <Paragraphs>121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Median</vt:lpstr>
      <vt:lpstr>Chapter TWELEVE</vt:lpstr>
      <vt:lpstr>PowerPoint Presentation</vt:lpstr>
      <vt:lpstr>Section 1: Volcanoes and Earth’s Moving Plates</vt:lpstr>
      <vt:lpstr>Section 1: Volcanoes and Earth’s Moving Plates</vt:lpstr>
      <vt:lpstr>Section 1: Volcanoes and Earth’s Moving Plates</vt:lpstr>
      <vt:lpstr>Section 1: Volcanoes and Earth’s Moving Plates</vt:lpstr>
      <vt:lpstr>Section 1: Volcanoes and Earth’s Moving Plates</vt:lpstr>
      <vt:lpstr>Section 1: Volcanoes and Earth’s Moving Plates</vt:lpstr>
      <vt:lpstr>Section 1: Volcanoes and Earth’s Moving Plates</vt:lpstr>
      <vt:lpstr>Section 1: Volcanoes and Earth’s Moving Plates</vt:lpstr>
      <vt:lpstr>Section 2: Types of Volcanoes</vt:lpstr>
      <vt:lpstr>Section 2: Types of Volcanoes</vt:lpstr>
      <vt:lpstr>Section 2: Types of Volcanoes</vt:lpstr>
      <vt:lpstr>Section 2: Types of Volcanoes</vt:lpstr>
      <vt:lpstr>Section 2: Types of Volcanoes</vt:lpstr>
      <vt:lpstr>Section 2: Types of Volcanoes</vt:lpstr>
      <vt:lpstr>Section 2: Types of Volcanoes</vt:lpstr>
      <vt:lpstr>Section 3: Igneous Rock Features</vt:lpstr>
      <vt:lpstr>Section 3: Igneous Rock Features</vt:lpstr>
      <vt:lpstr>Section 3: Igneous Rock Features</vt:lpstr>
      <vt:lpstr>Section 3: Igneous Rock Features</vt:lpstr>
      <vt:lpstr>Section 3: Igneous Rock Features</vt:lpstr>
      <vt:lpstr>Section 3: Igneous Rock Features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one</dc:title>
  <dc:creator>Amanda Pinkstaff</dc:creator>
  <cp:lastModifiedBy>Amanda Pinkstaff</cp:lastModifiedBy>
  <cp:revision>70</cp:revision>
  <cp:lastPrinted>2013-02-05T22:19:18Z</cp:lastPrinted>
  <dcterms:created xsi:type="dcterms:W3CDTF">2012-08-12T20:01:25Z</dcterms:created>
  <dcterms:modified xsi:type="dcterms:W3CDTF">2013-02-19T18:58:31Z</dcterms:modified>
</cp:coreProperties>
</file>