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83" r:id="rId6"/>
    <p:sldId id="263" r:id="rId7"/>
    <p:sldId id="275" r:id="rId8"/>
    <p:sldId id="264" r:id="rId9"/>
    <p:sldId id="265" r:id="rId10"/>
    <p:sldId id="266" r:id="rId11"/>
    <p:sldId id="276" r:id="rId12"/>
    <p:sldId id="277" r:id="rId13"/>
    <p:sldId id="278" r:id="rId14"/>
    <p:sldId id="267" r:id="rId15"/>
    <p:sldId id="279" r:id="rId16"/>
    <p:sldId id="284" r:id="rId17"/>
    <p:sldId id="280" r:id="rId18"/>
    <p:sldId id="281" r:id="rId19"/>
    <p:sldId id="28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8/27/2013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8/27/2013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Two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Measurements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SI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The </a:t>
            </a:r>
            <a:r>
              <a:rPr lang="en-US" sz="3200" u="sng" dirty="0" smtClean="0"/>
              <a:t>mass</a:t>
            </a:r>
            <a:r>
              <a:rPr lang="en-US" sz="3200" dirty="0" smtClean="0"/>
              <a:t> </a:t>
            </a:r>
            <a:r>
              <a:rPr lang="en-US" sz="3200" dirty="0"/>
              <a:t>of an object measures the amount of matter in the object.</a:t>
            </a:r>
          </a:p>
          <a:p>
            <a:pPr lvl="0"/>
            <a:r>
              <a:rPr lang="en-US" sz="3200" dirty="0"/>
              <a:t>The </a:t>
            </a:r>
            <a:r>
              <a:rPr lang="en-US" sz="3200" u="sng" dirty="0" smtClean="0"/>
              <a:t>kilogram</a:t>
            </a:r>
            <a:r>
              <a:rPr lang="en-US" sz="3200" dirty="0" smtClean="0"/>
              <a:t> </a:t>
            </a:r>
            <a:r>
              <a:rPr lang="en-US" sz="3200" dirty="0"/>
              <a:t>(kg) is the SI unit for mass.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Mass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200" y="422318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76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SI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Weight </a:t>
            </a:r>
            <a:r>
              <a:rPr lang="en-US" sz="2800" dirty="0"/>
              <a:t>and mass are not the same. Mass depends only on the amount of matter in an object. </a:t>
            </a:r>
            <a:endParaRPr lang="en-US" sz="2800" u="sng" dirty="0" smtClean="0"/>
          </a:p>
          <a:p>
            <a:pPr lvl="0"/>
            <a:r>
              <a:rPr lang="en-US" sz="2800" u="sng" dirty="0" smtClean="0"/>
              <a:t>Weight</a:t>
            </a:r>
            <a:r>
              <a:rPr lang="en-US" sz="2800" dirty="0" smtClean="0"/>
              <a:t> </a:t>
            </a:r>
            <a:r>
              <a:rPr lang="en-US" sz="2800" dirty="0"/>
              <a:t>is a measurement of force. The SI Unit for weight is the newton (N).</a:t>
            </a:r>
          </a:p>
          <a:p>
            <a:pPr lvl="0"/>
            <a:r>
              <a:rPr lang="en-US" sz="2800" dirty="0"/>
              <a:t>Weight depends on </a:t>
            </a:r>
            <a:r>
              <a:rPr lang="en-US" sz="2800" dirty="0" smtClean="0"/>
              <a:t>gravity, </a:t>
            </a:r>
            <a:r>
              <a:rPr lang="en-US" sz="2800" dirty="0"/>
              <a:t>which can change depending on where the object is located.</a:t>
            </a:r>
          </a:p>
          <a:p>
            <a:pPr lvl="0"/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Mass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3087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SI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5024581" cy="3983613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/>
              <a:t>The physical property of temperature is related to how hot or cold an object is.</a:t>
            </a:r>
          </a:p>
          <a:p>
            <a:pPr lvl="0"/>
            <a:r>
              <a:rPr lang="en-US" sz="2800" dirty="0"/>
              <a:t>Temperature is a measure of the </a:t>
            </a:r>
            <a:r>
              <a:rPr lang="en-US" sz="2800" dirty="0" smtClean="0"/>
              <a:t>kinetic </a:t>
            </a:r>
            <a:r>
              <a:rPr lang="en-US" sz="2800" dirty="0"/>
              <a:t>energy, or energy of motion, of the particles that make up matter.</a:t>
            </a:r>
          </a:p>
          <a:p>
            <a:pPr lvl="0"/>
            <a:r>
              <a:rPr lang="en-US" sz="2800" dirty="0"/>
              <a:t>Temperature is measure in SI with the </a:t>
            </a:r>
            <a:r>
              <a:rPr lang="en-US" sz="2800" u="sng" dirty="0" smtClean="0"/>
              <a:t>Kelvin</a:t>
            </a:r>
            <a:r>
              <a:rPr lang="en-US" sz="2800" dirty="0" smtClean="0"/>
              <a:t> </a:t>
            </a:r>
            <a:r>
              <a:rPr lang="en-US" sz="2800" dirty="0"/>
              <a:t>(K)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Temperature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266" y="2512325"/>
            <a:ext cx="3348182" cy="334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19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SI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Time is the interval between two events.</a:t>
            </a:r>
          </a:p>
          <a:p>
            <a:pPr lvl="0"/>
            <a:r>
              <a:rPr lang="en-US" sz="2800" dirty="0"/>
              <a:t>The SI unit of time is the </a:t>
            </a:r>
            <a:r>
              <a:rPr lang="en-US" sz="2800" dirty="0" smtClean="0"/>
              <a:t>seconds </a:t>
            </a:r>
            <a:r>
              <a:rPr lang="en-US" sz="2800" dirty="0"/>
              <a:t>(s). Time also is measured in hours (h). </a:t>
            </a:r>
          </a:p>
          <a:p>
            <a:pPr lvl="0"/>
            <a:r>
              <a:rPr lang="en-US" sz="2800" dirty="0"/>
              <a:t>A </a:t>
            </a:r>
            <a:r>
              <a:rPr lang="en-US" sz="2800" u="sng" dirty="0" smtClean="0"/>
              <a:t>rate</a:t>
            </a:r>
            <a:r>
              <a:rPr lang="en-US" sz="2800" dirty="0" smtClean="0"/>
              <a:t> </a:t>
            </a:r>
            <a:r>
              <a:rPr lang="en-US" sz="2800" dirty="0"/>
              <a:t>is the amount of change of one measurement in a given amount of time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Time and Rates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091" y="4136158"/>
            <a:ext cx="4059382" cy="253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0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673" y="228600"/>
            <a:ext cx="8544375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3: Drawings, Tables, and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 </a:t>
            </a:r>
            <a:r>
              <a:rPr lang="en-US" sz="3200" dirty="0" smtClean="0"/>
              <a:t>drawing:</a:t>
            </a:r>
          </a:p>
          <a:p>
            <a:pPr lvl="1"/>
            <a:r>
              <a:rPr lang="en-US" sz="2400" dirty="0" smtClean="0"/>
              <a:t>sometimes </a:t>
            </a:r>
            <a:r>
              <a:rPr lang="en-US" sz="2400" dirty="0"/>
              <a:t>the best choice to show </a:t>
            </a:r>
            <a:r>
              <a:rPr lang="en-US" sz="2400" dirty="0" smtClean="0"/>
              <a:t>detail</a:t>
            </a:r>
            <a:endParaRPr lang="en-US" sz="2400" dirty="0"/>
          </a:p>
          <a:p>
            <a:pPr lvl="1"/>
            <a:r>
              <a:rPr lang="en-US" sz="2400" dirty="0" smtClean="0"/>
              <a:t>can </a:t>
            </a:r>
            <a:r>
              <a:rPr lang="en-US" sz="2400" dirty="0"/>
              <a:t>emphasize only the things that are necessary to </a:t>
            </a:r>
            <a:r>
              <a:rPr lang="en-US" sz="2400" dirty="0" smtClean="0"/>
              <a:t>show</a:t>
            </a:r>
          </a:p>
          <a:p>
            <a:pPr lvl="1"/>
            <a:r>
              <a:rPr lang="en-US" sz="2400" dirty="0" smtClean="0"/>
              <a:t>can </a:t>
            </a:r>
            <a:r>
              <a:rPr lang="en-US" sz="2400" dirty="0"/>
              <a:t>show hidden things that you cannot </a:t>
            </a:r>
            <a:r>
              <a:rPr lang="en-US" sz="2400" dirty="0" smtClean="0"/>
              <a:t>see</a:t>
            </a:r>
            <a:endParaRPr lang="en-US" sz="2400" dirty="0"/>
          </a:p>
          <a:p>
            <a:pPr lvl="0"/>
            <a:r>
              <a:rPr lang="en-US" sz="2800" dirty="0"/>
              <a:t>A still </a:t>
            </a:r>
            <a:r>
              <a:rPr lang="en-US" sz="2800" dirty="0" smtClean="0"/>
              <a:t>photograph </a:t>
            </a:r>
            <a:r>
              <a:rPr lang="en-US" sz="2800" dirty="0"/>
              <a:t>shows an object exactly as it is at a single moment in time.</a:t>
            </a:r>
          </a:p>
          <a:p>
            <a:pPr lvl="0"/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Scientific Illustrations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361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273" y="228600"/>
            <a:ext cx="8442775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3: Drawings, Tables, and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Everyone who deals with numbers and compares measurements need an organized way to collect and display data.</a:t>
            </a:r>
          </a:p>
          <a:p>
            <a:pPr lvl="0"/>
            <a:r>
              <a:rPr lang="en-US" sz="2800" dirty="0"/>
              <a:t>A </a:t>
            </a:r>
            <a:r>
              <a:rPr lang="en-US" sz="2800" u="sng" dirty="0" smtClean="0"/>
              <a:t>table</a:t>
            </a:r>
            <a:r>
              <a:rPr lang="en-US" sz="2800" dirty="0" smtClean="0"/>
              <a:t> </a:t>
            </a:r>
            <a:r>
              <a:rPr lang="en-US" sz="2800" dirty="0"/>
              <a:t>displays information in rows and columns so that it is easier to read and understand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Tables and Graphs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977" y="4599709"/>
            <a:ext cx="2900732" cy="2020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07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273" y="228600"/>
            <a:ext cx="8442775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3: Drawings, Tables, and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A </a:t>
            </a:r>
            <a:r>
              <a:rPr lang="en-US" sz="2800" u="sng" dirty="0" smtClean="0"/>
              <a:t>graph</a:t>
            </a:r>
            <a:r>
              <a:rPr lang="en-US" sz="2800" dirty="0" smtClean="0"/>
              <a:t> </a:t>
            </a:r>
            <a:r>
              <a:rPr lang="en-US" sz="2800" dirty="0"/>
              <a:t>is used to collect, organize, and summarize data in a visual way.</a:t>
            </a:r>
          </a:p>
          <a:p>
            <a:r>
              <a:rPr lang="en-US" sz="2800" dirty="0" smtClean="0"/>
              <a:t>Three </a:t>
            </a:r>
            <a:r>
              <a:rPr lang="en-US" sz="2800" dirty="0"/>
              <a:t>commons types of graphs are line, bar, and circle graphs.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Tables and Graphs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8574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745" y="228600"/>
            <a:ext cx="8424303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3: Drawings, Tables, and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A </a:t>
            </a:r>
            <a:r>
              <a:rPr lang="en-US" sz="2800" u="sng" dirty="0" smtClean="0"/>
              <a:t>line graph</a:t>
            </a:r>
            <a:r>
              <a:rPr lang="en-US" sz="2800" dirty="0" smtClean="0"/>
              <a:t> </a:t>
            </a:r>
            <a:r>
              <a:rPr lang="en-US" sz="2800" dirty="0"/>
              <a:t>shows the relationship between two variables. A variable is something that can change, or vary. Both variables in a line graph must be </a:t>
            </a:r>
            <a:r>
              <a:rPr lang="en-US" sz="2800" dirty="0" smtClean="0"/>
              <a:t>numbers</a:t>
            </a:r>
            <a:r>
              <a:rPr lang="en-US" sz="2800" dirty="0"/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Tables and Graphs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813" y="3823371"/>
            <a:ext cx="3259767" cy="285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6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564" y="228600"/>
            <a:ext cx="8470484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3: Drawings, Tables, and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A </a:t>
            </a:r>
            <a:r>
              <a:rPr lang="en-US" sz="2800" u="sng" dirty="0" smtClean="0"/>
              <a:t>bar graph</a:t>
            </a:r>
            <a:r>
              <a:rPr lang="en-US" sz="2800" dirty="0" smtClean="0"/>
              <a:t> </a:t>
            </a:r>
            <a:r>
              <a:rPr lang="en-US" sz="2800" dirty="0"/>
              <a:t>uses rectangular blocks, or bars, of varying sizes to show the relationship among variables. </a:t>
            </a:r>
            <a:r>
              <a:rPr lang="en-US" sz="2800" dirty="0" smtClean="0"/>
              <a:t>One </a:t>
            </a:r>
            <a:r>
              <a:rPr lang="en-US" sz="2800" dirty="0"/>
              <a:t>variable must be divided into parts, such as the time of day or category. The other variable must be a number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Tables and Graphs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691" y="3980875"/>
            <a:ext cx="3115143" cy="268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87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036" y="228600"/>
            <a:ext cx="8452012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3: Drawings, Tables, and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A </a:t>
            </a:r>
            <a:r>
              <a:rPr lang="en-US" sz="2800" u="sng" dirty="0" smtClean="0"/>
              <a:t>circle graph</a:t>
            </a:r>
            <a:r>
              <a:rPr lang="en-US" sz="2800" dirty="0" smtClean="0"/>
              <a:t>, </a:t>
            </a:r>
            <a:r>
              <a:rPr lang="en-US" sz="2800" dirty="0"/>
              <a:t>or “pie graphs” shows the part of a whole. Each piece of the pie visually represents a fraction of the total.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Tables and Graphs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593" y="3725714"/>
            <a:ext cx="4561898" cy="297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28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Description and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sz="3200" u="sng" dirty="0" smtClean="0"/>
              <a:t>Measurement</a:t>
            </a:r>
            <a:r>
              <a:rPr lang="en-US" sz="3200" dirty="0" smtClean="0"/>
              <a:t> </a:t>
            </a:r>
            <a:r>
              <a:rPr lang="en-US" sz="3200" dirty="0"/>
              <a:t>is a way to describe the world with numbers. It answers questions such as how much, how long, or how far</a:t>
            </a:r>
            <a:r>
              <a:rPr lang="en-US" sz="3200" dirty="0" smtClean="0"/>
              <a:t>.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Measurement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802" y="3853005"/>
            <a:ext cx="4219143" cy="280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14" y="228600"/>
            <a:ext cx="8348534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Description and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 smtClean="0"/>
              <a:t>Estimation</a:t>
            </a:r>
            <a:r>
              <a:rPr lang="en-US" sz="3200" dirty="0" smtClean="0"/>
              <a:t> </a:t>
            </a:r>
            <a:r>
              <a:rPr lang="en-US" sz="3200" dirty="0"/>
              <a:t>can help you make a rough measurement on an object. When you estimate, you can use your knowledge of the size of something familiar to estimate the size of a new object.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Estimation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914" y="4351031"/>
            <a:ext cx="3865995" cy="236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63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722" y="228600"/>
            <a:ext cx="8383326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Description and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One way to evaluate measurements is to determine whether they are precise. </a:t>
            </a:r>
            <a:endParaRPr lang="en-US" sz="2800" u="sng" dirty="0"/>
          </a:p>
          <a:p>
            <a:pPr lvl="0"/>
            <a:r>
              <a:rPr lang="en-US" sz="2800" u="sng" dirty="0" smtClean="0"/>
              <a:t>Precision</a:t>
            </a:r>
            <a:r>
              <a:rPr lang="en-US" sz="2800" dirty="0" smtClean="0"/>
              <a:t> </a:t>
            </a:r>
            <a:r>
              <a:rPr lang="en-US" sz="2800" dirty="0"/>
              <a:t>is a description of how close measurements are to each other</a:t>
            </a:r>
            <a:r>
              <a:rPr lang="en-US" sz="2800" dirty="0" smtClean="0"/>
              <a:t>.</a:t>
            </a:r>
            <a:endParaRPr lang="en-US" sz="2800" dirty="0"/>
          </a:p>
          <a:p>
            <a:pPr lvl="0"/>
            <a:r>
              <a:rPr lang="en-US" sz="2800" dirty="0"/>
              <a:t>The term </a:t>
            </a:r>
            <a:r>
              <a:rPr lang="en-US" sz="2800" i="1" dirty="0"/>
              <a:t>precision</a:t>
            </a:r>
            <a:r>
              <a:rPr lang="en-US" sz="2800" dirty="0"/>
              <a:t> also is used when discussing the number of decimal places a measuring device can measure. </a:t>
            </a:r>
            <a:endParaRPr lang="en-US" sz="2800" dirty="0" smtClean="0"/>
          </a:p>
          <a:p>
            <a:pPr lvl="0"/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Precision and Accuracy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9510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722" y="228600"/>
            <a:ext cx="8383326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1: Description and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When you compare a measurement to the real, actual, or accepted value, you are describing </a:t>
            </a:r>
            <a:r>
              <a:rPr lang="en-US" sz="2800" u="sng" dirty="0" smtClean="0"/>
              <a:t>accuracy</a:t>
            </a:r>
            <a:r>
              <a:rPr lang="en-US" sz="2800" dirty="0" smtClean="0"/>
              <a:t>. </a:t>
            </a:r>
          </a:p>
          <a:p>
            <a:r>
              <a:rPr lang="en-US" sz="2800" dirty="0" smtClean="0"/>
              <a:t>The number of digits that truly reflect the precision of a number are called the significant digits or significant figures.</a:t>
            </a:r>
          </a:p>
          <a:p>
            <a:pPr lvl="0"/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Precision and Accuracy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748" y="4694093"/>
            <a:ext cx="2586182" cy="192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97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SI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To avoid confusion, scientists established the International System of Units, or </a:t>
            </a:r>
            <a:r>
              <a:rPr lang="en-US" sz="2800" u="sng" dirty="0" smtClean="0"/>
              <a:t>SI</a:t>
            </a:r>
            <a:r>
              <a:rPr lang="en-US" sz="2800" dirty="0" smtClean="0"/>
              <a:t>. </a:t>
            </a:r>
          </a:p>
          <a:p>
            <a:pPr lvl="1"/>
            <a:r>
              <a:rPr lang="en-US" sz="2500" dirty="0" smtClean="0"/>
              <a:t>It </a:t>
            </a:r>
            <a:r>
              <a:rPr lang="en-US" sz="2500" dirty="0"/>
              <a:t>was designed to provide a worldwide standard of physical measurement for science, industry, and commerce. </a:t>
            </a:r>
          </a:p>
          <a:p>
            <a:pPr lvl="0"/>
            <a:r>
              <a:rPr lang="en-US" sz="2800" dirty="0"/>
              <a:t>The SI </a:t>
            </a:r>
            <a:r>
              <a:rPr lang="en-US" sz="2800" dirty="0" smtClean="0"/>
              <a:t>units </a:t>
            </a:r>
            <a:r>
              <a:rPr lang="en-US" sz="2800" dirty="0"/>
              <a:t>are related by multiple of </a:t>
            </a:r>
            <a:r>
              <a:rPr lang="en-US" sz="2800" dirty="0" smtClean="0"/>
              <a:t>ten. </a:t>
            </a:r>
            <a:r>
              <a:rPr lang="en-US" sz="2800" dirty="0"/>
              <a:t>Any SI unit can be converted to a smaller or larger SI unit by multiplying by a power of 10.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International System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8242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SI Units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62" y="2854036"/>
            <a:ext cx="4101007" cy="2744643"/>
          </a:xfr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 International System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644" y="3103419"/>
            <a:ext cx="4319804" cy="224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00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SI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Length </a:t>
            </a:r>
            <a:r>
              <a:rPr lang="en-US" sz="3200" dirty="0"/>
              <a:t>is defined as the distance between two points.</a:t>
            </a:r>
          </a:p>
          <a:p>
            <a:pPr lvl="0"/>
            <a:r>
              <a:rPr lang="en-US" sz="3200" dirty="0"/>
              <a:t>The </a:t>
            </a:r>
            <a:r>
              <a:rPr lang="en-US" sz="3200" u="sng" dirty="0" smtClean="0"/>
              <a:t>meter</a:t>
            </a:r>
            <a:r>
              <a:rPr lang="en-US" sz="3200" dirty="0" smtClean="0"/>
              <a:t> </a:t>
            </a:r>
            <a:r>
              <a:rPr lang="en-US" sz="3200" dirty="0"/>
              <a:t>is the SI unit of length.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Length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045" y="4245869"/>
            <a:ext cx="4547899" cy="16164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74375">
            <a:off x="5755561" y="3767311"/>
            <a:ext cx="3303132" cy="218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7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2: SI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61211"/>
            <a:ext cx="8153400" cy="3983613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The amount of space an object occupies is its </a:t>
            </a:r>
            <a:r>
              <a:rPr lang="en-US" sz="3200" u="sng" dirty="0" smtClean="0"/>
              <a:t>volume</a:t>
            </a:r>
            <a:r>
              <a:rPr lang="en-US" sz="3200" dirty="0" smtClean="0"/>
              <a:t>. </a:t>
            </a:r>
            <a:r>
              <a:rPr lang="en-US" sz="3200" dirty="0"/>
              <a:t>Units of volume are created by multiplying units of length. </a:t>
            </a:r>
          </a:p>
          <a:p>
            <a:pPr lvl="0"/>
            <a:r>
              <a:rPr lang="en-US" sz="3200" dirty="0"/>
              <a:t>To find the volume of a square or rectangular object measure its length, width, and height and </a:t>
            </a:r>
            <a:r>
              <a:rPr lang="en-US" sz="3200" dirty="0" smtClean="0"/>
              <a:t>multiply </a:t>
            </a:r>
            <a:r>
              <a:rPr lang="en-US" sz="3200" dirty="0"/>
              <a:t>them together.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Volume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583" y="4890943"/>
            <a:ext cx="27527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77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1035</TotalTime>
  <Words>828</Words>
  <Application>Microsoft Office PowerPoint</Application>
  <PresentationFormat>On-screen Show (4:3)</PresentationFormat>
  <Paragraphs>75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Median</vt:lpstr>
      <vt:lpstr>Chapter Two</vt:lpstr>
      <vt:lpstr>Section 1: Description and Measurement</vt:lpstr>
      <vt:lpstr>Section 1: Description and Measurement</vt:lpstr>
      <vt:lpstr>Section 1: Description and Measurement</vt:lpstr>
      <vt:lpstr>Section 1: Description and Measurement</vt:lpstr>
      <vt:lpstr>Section 2: SI Units</vt:lpstr>
      <vt:lpstr>Section 2: SI Units</vt:lpstr>
      <vt:lpstr>Section 2: SI Units</vt:lpstr>
      <vt:lpstr>Section 2: SI Units</vt:lpstr>
      <vt:lpstr>Section 2: SI Units</vt:lpstr>
      <vt:lpstr>Section 2: SI Units</vt:lpstr>
      <vt:lpstr>Section 2: SI Units</vt:lpstr>
      <vt:lpstr>Section 2: SI Units</vt:lpstr>
      <vt:lpstr>Section 3: Drawings, Tables, and Graphs</vt:lpstr>
      <vt:lpstr>Section 3: Drawings, Tables, and Graphs</vt:lpstr>
      <vt:lpstr>Section 3: Drawings, Tables, and Graphs</vt:lpstr>
      <vt:lpstr>Section 3: Drawings, Tables, and Graphs</vt:lpstr>
      <vt:lpstr>Section 3: Drawings, Tables, and Graphs</vt:lpstr>
      <vt:lpstr>Section 3: Drawings, Tables, and Graphs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34</cp:revision>
  <cp:lastPrinted>2013-08-26T16:45:13Z</cp:lastPrinted>
  <dcterms:created xsi:type="dcterms:W3CDTF">2012-08-12T20:01:25Z</dcterms:created>
  <dcterms:modified xsi:type="dcterms:W3CDTF">2013-08-27T18:45:26Z</dcterms:modified>
</cp:coreProperties>
</file>