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0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9210675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17251" y="0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6195A30B-C2CD-4710-9DE4-90879842B4A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7251" y="6630015"/>
            <a:ext cx="3991293" cy="349012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2F245F67-69F4-444D-9E41-B9B5B6E4B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8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06" y="1219200"/>
            <a:ext cx="7098978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Confederation to Constitution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1776-1791</a:t>
            </a:r>
          </a:p>
          <a:p>
            <a:endParaRPr lang="en-US" dirty="0"/>
          </a:p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Mayflower Compact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000" y="1524000"/>
            <a:ext cx="739380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Mayflower Compact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/>
              <a:t>A document signed in 1620 by the settlers sailing on the Mayflower.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A list of rules that would govern their new settlement.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41 men on the ship signed the Mayflower Compact agreeing to follow these rules for the good of the community.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This was one of the first examples of self-government (where you decide your own rules and agree to follow them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29250"/>
            <a:ext cx="1846297" cy="2215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43105"/>
            <a:ext cx="3131030" cy="21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Declaration of Independence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502920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The Declaration of Independence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/>
              <a:t>Designed by a committee of five men and written by Thomas Jefferson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This document had three major parts: </a:t>
            </a:r>
          </a:p>
          <a:p>
            <a:pPr lvl="2">
              <a:buBlip>
                <a:blip r:embed="rId2"/>
              </a:buBlip>
            </a:pPr>
            <a:r>
              <a:rPr lang="en-US" sz="1800" dirty="0"/>
              <a:t>Preamble (declaring our natural rights) </a:t>
            </a:r>
          </a:p>
          <a:p>
            <a:pPr lvl="2">
              <a:buBlip>
                <a:blip r:embed="rId2"/>
              </a:buBlip>
            </a:pPr>
            <a:r>
              <a:rPr lang="en-US" sz="1800" dirty="0"/>
              <a:t>Grievances against the King (why they were upset)</a:t>
            </a:r>
          </a:p>
          <a:p>
            <a:pPr lvl="2">
              <a:buBlip>
                <a:blip r:embed="rId2"/>
              </a:buBlip>
            </a:pPr>
            <a:r>
              <a:rPr lang="en-US" sz="1800" dirty="0"/>
              <a:t>Declaration of independence from England (saying they were free and independent from that point on)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One of the most important documents we have in this country.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09800"/>
            <a:ext cx="2187245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Articles of Confederation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The Articles of Confederation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document that united the original 13 states and set up a committee of representatives from each state called Congress to protect the new country.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Gave </a:t>
            </a:r>
            <a:r>
              <a:rPr lang="en-US" sz="1800" dirty="0"/>
              <a:t>Congress the power to conduct foreign affairs, declare war, and create an army and navy (basically keep the states safe).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Were </a:t>
            </a:r>
            <a:r>
              <a:rPr lang="en-US" sz="1800" dirty="0"/>
              <a:t>written in 1777, during the Revolutionary War, but did not take effect until 1781 when the last state signed the document.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Basically </a:t>
            </a:r>
            <a:r>
              <a:rPr lang="en-US" sz="1800" dirty="0"/>
              <a:t>the first version of the Constitution of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15259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Articles of Confederation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Problems with the Articles of Confederation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The </a:t>
            </a:r>
            <a:r>
              <a:rPr lang="en-US" sz="1800" dirty="0"/>
              <a:t>Founding Fathers were afraid to give a central government too much power (like a King</a:t>
            </a:r>
            <a:r>
              <a:rPr lang="en-US" sz="1800" dirty="0" smtClean="0"/>
              <a:t>).</a:t>
            </a:r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The </a:t>
            </a:r>
            <a:r>
              <a:rPr lang="en-US" sz="1800" dirty="0"/>
              <a:t>Articles did not allow Congress to collect taxes, make laws that states have to follow, or enforce laws (basically Congress couldn't make any decisions that affected the states).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They </a:t>
            </a:r>
            <a:r>
              <a:rPr lang="en-US" sz="1800" dirty="0"/>
              <a:t>gave the individual states the majority of the power, leaving the central government powerless to solve internal problems.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A </a:t>
            </a:r>
            <a:r>
              <a:rPr lang="en-US" sz="1800" dirty="0"/>
              <a:t>stronger central government was needed so they agreed to write the Constitution in 1787. </a:t>
            </a:r>
          </a:p>
        </p:txBody>
      </p:sp>
    </p:spTree>
    <p:extLst>
      <p:ext uri="{BB962C8B-B14F-4D97-AF65-F5344CB8AC3E}">
        <p14:creationId xmlns:p14="http://schemas.microsoft.com/office/powerpoint/2010/main" val="6256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Strengths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C00000"/>
                </a:solidFill>
              </a:rPr>
              <a:t>vs. Weaknesses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4761"/>
            <a:ext cx="4713715" cy="39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Constitutional Convention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01040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Constitutional Convention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Since </a:t>
            </a:r>
            <a:r>
              <a:rPr lang="en-US" sz="1800" dirty="0"/>
              <a:t>the Articles of Confederation were not very effective, each state sent delegates (or representatives) to a meeting in Philadelphia in May of 1787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The </a:t>
            </a:r>
            <a:r>
              <a:rPr lang="en-US" sz="1800" dirty="0"/>
              <a:t>meeting became known as the Constitutional Convention and the delegates decided to write a new document, borrowing ideas from other documents, that would serve as a basis for a new government in the United States of America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Many </a:t>
            </a:r>
            <a:r>
              <a:rPr lang="en-US" sz="1800" dirty="0"/>
              <a:t>ideas were presented but two ideas were focused on heavily as possible solutions on how to form the government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48200"/>
            <a:ext cx="2438400" cy="15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Compromises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The Great Compromise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u="sng" dirty="0" smtClean="0"/>
              <a:t>Virginia Plan</a:t>
            </a:r>
            <a:r>
              <a:rPr lang="en-US" dirty="0" smtClean="0"/>
              <a:t> – Representation by population</a:t>
            </a:r>
          </a:p>
          <a:p>
            <a:pPr lvl="1">
              <a:buBlip>
                <a:blip r:embed="rId2"/>
              </a:buBlip>
            </a:pPr>
            <a:r>
              <a:rPr lang="en-US" u="sng" dirty="0" smtClean="0"/>
              <a:t>New Jersey Plan</a:t>
            </a:r>
            <a:r>
              <a:rPr lang="en-US" dirty="0" smtClean="0"/>
              <a:t> – Each state has two Representatives</a:t>
            </a:r>
            <a:endParaRPr lang="en-US" u="sng" dirty="0" smtClean="0"/>
          </a:p>
          <a:p>
            <a:pPr lvl="2">
              <a:buBlip>
                <a:blip r:embed="rId2"/>
              </a:buBlip>
            </a:pPr>
            <a:r>
              <a:rPr lang="en-US" dirty="0" smtClean="0"/>
              <a:t>To </a:t>
            </a:r>
            <a:r>
              <a:rPr lang="en-US" dirty="0"/>
              <a:t>make both small states </a:t>
            </a:r>
            <a:r>
              <a:rPr lang="en-US" dirty="0" smtClean="0"/>
              <a:t>and </a:t>
            </a:r>
            <a:r>
              <a:rPr lang="en-US" dirty="0"/>
              <a:t>large </a:t>
            </a:r>
            <a:r>
              <a:rPr lang="en-US" dirty="0" smtClean="0"/>
              <a:t>states </a:t>
            </a:r>
            <a:r>
              <a:rPr lang="en-US" dirty="0"/>
              <a:t>happy, two houses were created in </a:t>
            </a:r>
            <a:r>
              <a:rPr lang="en-US" dirty="0" smtClean="0"/>
              <a:t>Congress </a:t>
            </a:r>
            <a:endParaRPr lang="en-US" dirty="0"/>
          </a:p>
          <a:p>
            <a:pPr lvl="3">
              <a:buBlip>
                <a:blip r:embed="rId2"/>
              </a:buBlip>
            </a:pPr>
            <a:r>
              <a:rPr lang="en-US" dirty="0" smtClean="0"/>
              <a:t>House of Representatives (population)</a:t>
            </a:r>
          </a:p>
          <a:p>
            <a:pPr lvl="3">
              <a:buBlip>
                <a:blip r:embed="rId2"/>
              </a:buBlip>
            </a:pPr>
            <a:r>
              <a:rPr lang="en-US" dirty="0" smtClean="0"/>
              <a:t>Senate (equal representation)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Not </a:t>
            </a:r>
            <a:r>
              <a:rPr lang="en-US" dirty="0"/>
              <a:t>everyone agreed, on how slaves should be counted for population and tax purposes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Again</a:t>
            </a:r>
            <a:r>
              <a:rPr lang="en-US" dirty="0"/>
              <a:t>, a compromise was reached where each slave would be counted as 3/5 of a person, or three out of every five slaves counted – 3/5 Compromise </a:t>
            </a:r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43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Federalists vs. Anti-Federalists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Federalists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Were </a:t>
            </a:r>
            <a:r>
              <a:rPr lang="en-US" dirty="0"/>
              <a:t>people who supported the ratification (or approval) of the Constitution and wanted a strong central government </a:t>
            </a:r>
            <a:endParaRPr lang="en-US" dirty="0" smtClean="0"/>
          </a:p>
          <a:p>
            <a:pPr lvl="2">
              <a:buBlip>
                <a:blip r:embed="rId2"/>
              </a:buBlip>
            </a:pPr>
            <a:r>
              <a:rPr lang="en-US" dirty="0" smtClean="0"/>
              <a:t>This </a:t>
            </a:r>
            <a:r>
              <a:rPr lang="en-US" dirty="0"/>
              <a:t>group wrote articles for the newspaper called </a:t>
            </a:r>
            <a:r>
              <a:rPr lang="en-US" i="1" dirty="0"/>
              <a:t>The Federalist Papers </a:t>
            </a:r>
            <a:r>
              <a:rPr lang="en-US" dirty="0"/>
              <a:t>to gain support for the </a:t>
            </a:r>
            <a:r>
              <a:rPr lang="en-US" dirty="0" smtClean="0"/>
              <a:t>Constitution</a:t>
            </a:r>
          </a:p>
          <a:p>
            <a:pPr>
              <a:buBlip>
                <a:blip r:embed="rId2"/>
              </a:buBlip>
            </a:pPr>
            <a:r>
              <a:rPr lang="en-US" b="1" u="sng" dirty="0" smtClean="0"/>
              <a:t>Anti-Federalists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/>
              <a:t>Were </a:t>
            </a:r>
            <a:r>
              <a:rPr lang="en-US" dirty="0"/>
              <a:t>people who opposed the ratification of the Constitution without serious changes to it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They </a:t>
            </a:r>
            <a:r>
              <a:rPr lang="en-US" dirty="0"/>
              <a:t>were afraid the central gov't would take away personal rights and state's powers – they wanted a Bill of Rights to guarantee personal rights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Both </a:t>
            </a:r>
            <a:r>
              <a:rPr lang="en-US" dirty="0"/>
              <a:t>sides agreed to add a Bill of Rights after ratification as a compromise </a:t>
            </a:r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58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Constitution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The </a:t>
            </a:r>
            <a:r>
              <a:rPr lang="en-US" b="1" u="sng" dirty="0"/>
              <a:t>Constitution</a:t>
            </a:r>
            <a:r>
              <a:rPr lang="en-US" dirty="0"/>
              <a:t> has seven principles and seven </a:t>
            </a:r>
            <a:r>
              <a:rPr lang="en-US" dirty="0" smtClean="0"/>
              <a:t>articles (or </a:t>
            </a:r>
            <a:r>
              <a:rPr lang="en-US" dirty="0"/>
              <a:t>basic ideas) </a:t>
            </a:r>
            <a:r>
              <a:rPr lang="en-US" dirty="0" smtClean="0"/>
              <a:t>that helped </a:t>
            </a:r>
            <a:r>
              <a:rPr lang="en-US" dirty="0"/>
              <a:t>build the foundation of the country's new </a:t>
            </a:r>
            <a:r>
              <a:rPr lang="en-US" dirty="0" smtClean="0"/>
              <a:t>government.</a:t>
            </a:r>
          </a:p>
          <a:p>
            <a:pPr marL="0" indent="0">
              <a:buNone/>
            </a:pP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dirty="0" smtClean="0"/>
              <a:t>1 </a:t>
            </a:r>
            <a:r>
              <a:rPr lang="en-US" dirty="0"/>
              <a:t>– Popular Sovereignty (government where the people rule)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2 </a:t>
            </a:r>
            <a:r>
              <a:rPr lang="en-US" dirty="0"/>
              <a:t>– Republicanism (people vote for their representatives)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3 </a:t>
            </a:r>
            <a:r>
              <a:rPr lang="en-US" dirty="0"/>
              <a:t>– Federalism (government where power is divided between the central government and state governments)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4 </a:t>
            </a:r>
            <a:r>
              <a:rPr lang="en-US" dirty="0"/>
              <a:t>– Separation of Powers (Judicial, Legislative, and Executive branches share the power so nobody has too much power)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5 </a:t>
            </a:r>
            <a:r>
              <a:rPr lang="en-US" dirty="0"/>
              <a:t>– Checks and Balances (each branch checks on the others to keep them in line and balance the power)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6 </a:t>
            </a:r>
            <a:r>
              <a:rPr lang="en-US" dirty="0"/>
              <a:t>– Limited Government (</a:t>
            </a:r>
            <a:r>
              <a:rPr lang="en-US" b="1" dirty="0"/>
              <a:t>everyone </a:t>
            </a:r>
            <a:r>
              <a:rPr lang="en-US" dirty="0"/>
              <a:t>has to follow the laws)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7 </a:t>
            </a:r>
            <a:r>
              <a:rPr lang="en-US" dirty="0"/>
              <a:t>– Individual Rights (personal rights are guaranteed by first ten amendments, called the Bill of Rights) 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60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Constitution: Seven Articles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b="1" u="sng" dirty="0" smtClean="0"/>
              <a:t>Preamble</a:t>
            </a:r>
            <a:r>
              <a:rPr lang="en-US" sz="2000" dirty="0" smtClean="0"/>
              <a:t> </a:t>
            </a:r>
            <a:r>
              <a:rPr lang="en-US" sz="2000" dirty="0"/>
              <a:t>– States the purpose of the </a:t>
            </a:r>
            <a:r>
              <a:rPr lang="en-US" sz="2000" dirty="0" smtClean="0"/>
              <a:t>Constitution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Article </a:t>
            </a:r>
            <a:r>
              <a:rPr lang="en-US" sz="2000" dirty="0"/>
              <a:t>I – The Legislature (Congress) makes laws and is made up of two houses: </a:t>
            </a:r>
            <a:endParaRPr lang="en-US" sz="20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House </a:t>
            </a:r>
            <a:r>
              <a:rPr lang="en-US" sz="1800" dirty="0"/>
              <a:t>of Representatives (number of reps depends on population of each state)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Senate </a:t>
            </a:r>
            <a:r>
              <a:rPr lang="en-US" sz="1800" dirty="0"/>
              <a:t>(2 senators from each state) </a:t>
            </a:r>
            <a:endParaRPr lang="en-US" sz="18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Article </a:t>
            </a:r>
            <a:r>
              <a:rPr lang="en-US" sz="2000" dirty="0"/>
              <a:t>II – The Executive (President) enforces laws and includes the Vice President and Cabinet </a:t>
            </a:r>
            <a:endParaRPr lang="en-US" sz="2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Article </a:t>
            </a:r>
            <a:r>
              <a:rPr lang="en-US" sz="2000" dirty="0"/>
              <a:t>III – The Judiciary (Supreme Court) interprets laws and includes all federal courts </a:t>
            </a:r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 b="46074"/>
          <a:stretch/>
        </p:blipFill>
        <p:spPr>
          <a:xfrm>
            <a:off x="2590800" y="4876800"/>
            <a:ext cx="3817878" cy="12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753577" cy="11636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In this unit we will…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6592645" cy="4275269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Look </a:t>
            </a:r>
            <a:r>
              <a:rPr lang="en-US" dirty="0"/>
              <a:t>at some of the ideas and documents that influenced the writing of the Constitution.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Explore </a:t>
            </a:r>
            <a:r>
              <a:rPr lang="en-US" dirty="0"/>
              <a:t>the reasons for and outcome of the Constitutional Convention. 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Analyze </a:t>
            </a:r>
            <a:r>
              <a:rPr lang="en-US" dirty="0"/>
              <a:t>the arguments between the federalists and anti-federalists over the Constitution.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Describe </a:t>
            </a:r>
            <a:r>
              <a:rPr lang="en-US" dirty="0"/>
              <a:t>the significance of key documents, events, and people involved in the Constitutional era.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Get </a:t>
            </a:r>
            <a:r>
              <a:rPr lang="en-US" dirty="0"/>
              <a:t>an overview of the Constitution and the changes that have been made to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Constitution: Seven Articles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Article </a:t>
            </a:r>
            <a:r>
              <a:rPr lang="en-US" dirty="0"/>
              <a:t>IV – Relations Among States – States must respect each others laws, records, and court rulings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Article </a:t>
            </a:r>
            <a:r>
              <a:rPr lang="en-US" dirty="0"/>
              <a:t>V – Amending the Constitution – details the steps in order to amend (or change) the Constitution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Article </a:t>
            </a:r>
            <a:r>
              <a:rPr lang="en-US" dirty="0"/>
              <a:t>VI – Supremacy of the National Government – this section states that the Constitution, national laws, and treaties are supreme and must be followed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Article </a:t>
            </a:r>
            <a:r>
              <a:rPr lang="en-US" dirty="0"/>
              <a:t>VII – Ratification – nine out of the original thirteen states had to ratify (or approve) the Constitution before it could go into effect </a:t>
            </a:r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7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Bill of Rights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The </a:t>
            </a:r>
            <a:r>
              <a:rPr lang="en-US" dirty="0"/>
              <a:t>first ten amendments (Bill of Rights) were all passed immediately after the Constitution was ratified (1791) and guarantee personal freedoms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1st </a:t>
            </a:r>
            <a:r>
              <a:rPr lang="en-US" dirty="0"/>
              <a:t>Amendment – Religious and Political Freedom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2nd </a:t>
            </a:r>
            <a:r>
              <a:rPr lang="en-US" dirty="0"/>
              <a:t>Amendment – Right to Bear Arms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3rd </a:t>
            </a:r>
            <a:r>
              <a:rPr lang="en-US" dirty="0"/>
              <a:t>Amendment – Quartering Troops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4th </a:t>
            </a:r>
            <a:r>
              <a:rPr lang="en-US" dirty="0"/>
              <a:t>Amendment – Search and Seizure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5th </a:t>
            </a:r>
            <a:r>
              <a:rPr lang="en-US" dirty="0"/>
              <a:t>Amendment – Right of Accused Persons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6th </a:t>
            </a:r>
            <a:r>
              <a:rPr lang="en-US" dirty="0"/>
              <a:t>Amendment – Right to a Speedy, Public Trial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7th </a:t>
            </a:r>
            <a:r>
              <a:rPr lang="en-US" dirty="0"/>
              <a:t>Amendment – Trial by Jury in Civil Cases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8th </a:t>
            </a:r>
            <a:r>
              <a:rPr lang="en-US" dirty="0"/>
              <a:t>Amendment – Limits of Fines and Punishments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9th </a:t>
            </a:r>
            <a:r>
              <a:rPr lang="en-US" dirty="0"/>
              <a:t>Amendment – Rights of People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10th </a:t>
            </a:r>
            <a:r>
              <a:rPr lang="en-US" dirty="0"/>
              <a:t>Amendment – Powers of States and People 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90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Amendments 11-27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93454"/>
            <a:ext cx="3770745" cy="381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11th </a:t>
            </a:r>
            <a:r>
              <a:rPr lang="en-US" sz="1400" dirty="0"/>
              <a:t>– Lawsuits Against States - 1798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12th </a:t>
            </a:r>
            <a:r>
              <a:rPr lang="en-US" sz="1400" dirty="0"/>
              <a:t>– Election of Executives - 1804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13th </a:t>
            </a:r>
            <a:r>
              <a:rPr lang="en-US" sz="1400" dirty="0"/>
              <a:t>– Slavery Abolished – 1865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14th </a:t>
            </a:r>
            <a:r>
              <a:rPr lang="en-US" sz="1400" dirty="0"/>
              <a:t>– Civil Rights – 1868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15th </a:t>
            </a:r>
            <a:r>
              <a:rPr lang="en-US" sz="1400" dirty="0"/>
              <a:t>– Right to Vote (no women) – 1870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16th </a:t>
            </a:r>
            <a:r>
              <a:rPr lang="en-US" sz="1400" dirty="0"/>
              <a:t>– Income Tax – 1913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17th </a:t>
            </a:r>
            <a:r>
              <a:rPr lang="en-US" sz="1400" dirty="0"/>
              <a:t>– Direct Election of Senators – 1913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18th </a:t>
            </a:r>
            <a:r>
              <a:rPr lang="en-US" sz="1400" dirty="0"/>
              <a:t>– Prohibition – 1919 </a:t>
            </a:r>
            <a:endParaRPr lang="en-US" sz="14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1400" dirty="0" smtClean="0"/>
              <a:t>19th </a:t>
            </a:r>
            <a:r>
              <a:rPr lang="en-US" sz="1400" dirty="0"/>
              <a:t>– Woman Suffrage – 1920 </a:t>
            </a:r>
            <a:endParaRPr lang="en-US" sz="1400" dirty="0" smtClean="0"/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227945" y="1847273"/>
            <a:ext cx="4292600" cy="297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/>
              <a:t>20th - “Lame Duck” Sessions – 1933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/>
              <a:t>21st – Repeal of Prohibition – 1933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/>
              <a:t>22nd – Limit on Presidential Terms – 1951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/>
              <a:t>23rd – Voting in District of Columbia – 1961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/>
              <a:t>24th – Abolition of Poll Taxes – 1964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/>
              <a:t>25th – Presidential Disability, Succession – </a:t>
            </a:r>
            <a:r>
              <a:rPr lang="en-US" sz="1400" dirty="0" smtClean="0"/>
              <a:t>1967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 smtClean="0"/>
              <a:t>26th – 18-year-old Vote – 1971 </a:t>
            </a:r>
          </a:p>
          <a:p>
            <a:pPr marL="274320" indent="-27432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en-US" sz="1400" dirty="0" smtClean="0"/>
              <a:t>27th </a:t>
            </a:r>
            <a:r>
              <a:rPr lang="en-US" sz="1400" dirty="0"/>
              <a:t>– Congressional Pay - 1992 </a:t>
            </a:r>
          </a:p>
        </p:txBody>
      </p:sp>
    </p:spTree>
    <p:extLst>
      <p:ext uri="{BB962C8B-B14F-4D97-AF65-F5344CB8AC3E}">
        <p14:creationId xmlns:p14="http://schemas.microsoft.com/office/powerpoint/2010/main" val="38397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3981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Documents and Ideas That </a:t>
            </a:r>
            <a:r>
              <a:rPr lang="en-US" sz="3200" dirty="0">
                <a:solidFill>
                  <a:srgbClr val="C00000"/>
                </a:solidFill>
              </a:rPr>
              <a:t>H</a:t>
            </a:r>
            <a:r>
              <a:rPr lang="en-US" sz="3200" dirty="0" smtClean="0">
                <a:solidFill>
                  <a:srgbClr val="C00000"/>
                </a:solidFill>
              </a:rPr>
              <a:t>elped </a:t>
            </a:r>
            <a:r>
              <a:rPr lang="en-US" sz="3200" dirty="0">
                <a:solidFill>
                  <a:srgbClr val="C00000"/>
                </a:solidFill>
              </a:rPr>
              <a:t>S</a:t>
            </a:r>
            <a:r>
              <a:rPr lang="en-US" sz="3200" dirty="0" smtClean="0">
                <a:solidFill>
                  <a:srgbClr val="C00000"/>
                </a:solidFill>
              </a:rPr>
              <a:t>hape The Constitution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Magna </a:t>
            </a:r>
            <a:r>
              <a:rPr lang="en-US" dirty="0"/>
              <a:t>Carta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English </a:t>
            </a:r>
            <a:r>
              <a:rPr lang="en-US" dirty="0"/>
              <a:t>Bill of Rights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Montesquieu's </a:t>
            </a:r>
            <a:r>
              <a:rPr lang="en-US" dirty="0"/>
              <a:t>separation of powers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John </a:t>
            </a:r>
            <a:r>
              <a:rPr lang="en-US" dirty="0"/>
              <a:t>Locke's theories on natural law and </a:t>
            </a:r>
            <a:r>
              <a:rPr lang="en-US" dirty="0" smtClean="0"/>
              <a:t>social </a:t>
            </a:r>
            <a:r>
              <a:rPr lang="en-US" dirty="0"/>
              <a:t>contract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Mayflower </a:t>
            </a:r>
            <a:r>
              <a:rPr lang="en-US" dirty="0"/>
              <a:t>Compact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Declaration </a:t>
            </a:r>
            <a:r>
              <a:rPr lang="en-US" dirty="0"/>
              <a:t>of Independence 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Articles </a:t>
            </a:r>
            <a:r>
              <a:rPr lang="en-US" dirty="0"/>
              <a:t>of Confederation </a:t>
            </a:r>
          </a:p>
        </p:txBody>
      </p:sp>
    </p:spTree>
    <p:extLst>
      <p:ext uri="{BB962C8B-B14F-4D97-AF65-F5344CB8AC3E}">
        <p14:creationId xmlns:p14="http://schemas.microsoft.com/office/powerpoint/2010/main" val="20405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Magna Carta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533400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Magna </a:t>
            </a:r>
            <a:r>
              <a:rPr lang="en-US" b="1" u="sng" dirty="0"/>
              <a:t>Carta </a:t>
            </a:r>
            <a:r>
              <a:rPr lang="en-US"/>
              <a:t>= </a:t>
            </a:r>
            <a:r>
              <a:rPr lang="en-US" smtClean="0"/>
              <a:t>Great </a:t>
            </a:r>
            <a:r>
              <a:rPr lang="en-US" dirty="0"/>
              <a:t>Charter </a:t>
            </a: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King </a:t>
            </a:r>
            <a:r>
              <a:rPr lang="en-US" sz="1800" dirty="0"/>
              <a:t>John of England agreed to the Magna Carta being written in 1215 </a:t>
            </a:r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Gave </a:t>
            </a:r>
            <a:r>
              <a:rPr lang="en-US" sz="1800" dirty="0"/>
              <a:t>all freemen in England the rights and liberties described in the charter and required all men, even the King, to obey its laws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Was </a:t>
            </a:r>
            <a:r>
              <a:rPr lang="en-US" sz="1800" dirty="0"/>
              <a:t>the basis for England's system of law and was copied by American colonists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Allowed </a:t>
            </a:r>
            <a:r>
              <a:rPr lang="en-US" sz="1800" dirty="0"/>
              <a:t>citizens to elect representatives to government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87" y="2057400"/>
            <a:ext cx="184603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19600"/>
            <a:ext cx="1524000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English Bill of Rights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English Bill of Rights</a:t>
            </a:r>
            <a:r>
              <a:rPr lang="en-US" u="sng" dirty="0" smtClean="0"/>
              <a:t>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Document written in 1689, gave Englishmen rights that the King could not take away.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Made it illegal for the King to create his own court system or become a judge.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D</a:t>
            </a:r>
            <a:r>
              <a:rPr lang="en-US" sz="1800" dirty="0" smtClean="0"/>
              <a:t>escribed </a:t>
            </a:r>
            <a:r>
              <a:rPr lang="en-US" sz="1800" dirty="0"/>
              <a:t>the line of successors for the next Queen or </a:t>
            </a:r>
            <a:r>
              <a:rPr lang="en-US" sz="1800" dirty="0" smtClean="0"/>
              <a:t>King.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193">
            <a:off x="1320801" y="3892022"/>
            <a:ext cx="3352800" cy="1659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810000"/>
            <a:ext cx="2990850" cy="195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5762625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and 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Montesquieu’s Separation of Powers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5181600" cy="4199069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Montesquieu's </a:t>
            </a:r>
            <a:r>
              <a:rPr lang="en-US" b="1" u="sng" dirty="0"/>
              <a:t>Separation of Powers 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/>
              <a:t>Montesquieu wrote a book, </a:t>
            </a:r>
            <a:r>
              <a:rPr lang="en-US" sz="1800" i="1" dirty="0"/>
              <a:t>On the Spirit of Laws</a:t>
            </a:r>
            <a:r>
              <a:rPr lang="en-US" sz="1800" dirty="0"/>
              <a:t>, that described how a government would work best, basing his ideas on England's government.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He </a:t>
            </a:r>
            <a:r>
              <a:rPr lang="en-US" sz="1800" dirty="0"/>
              <a:t>thought that democracy was the best form of government. </a:t>
            </a:r>
          </a:p>
          <a:p>
            <a:pPr lvl="2">
              <a:buBlip>
                <a:blip r:embed="rId2"/>
              </a:buBlip>
            </a:pPr>
            <a:r>
              <a:rPr lang="en-US" sz="1800" b="1" u="sng" dirty="0" smtClean="0"/>
              <a:t>Democracy</a:t>
            </a:r>
            <a:r>
              <a:rPr lang="en-US" sz="1800" dirty="0" smtClean="0"/>
              <a:t> </a:t>
            </a:r>
            <a:r>
              <a:rPr lang="en-US" sz="1800" dirty="0"/>
              <a:t>= a government in which the people have the power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He also thought for a democracy to be successful the power must be divided into three branches </a:t>
            </a:r>
          </a:p>
          <a:p>
            <a:pPr lvl="2">
              <a:buBlip>
                <a:blip r:embed="rId2"/>
              </a:buBlip>
            </a:pPr>
            <a:r>
              <a:rPr lang="en-US" sz="1800" dirty="0"/>
              <a:t>Law makers, law enforcers, and law interpreters </a:t>
            </a:r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5834"/>
            <a:ext cx="1983512" cy="23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Montesquieu’s Separation of Powers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Montesquieu's </a:t>
            </a:r>
            <a:r>
              <a:rPr lang="en-US" b="1" u="sng" dirty="0"/>
              <a:t>Separation of Powers 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He</a:t>
            </a:r>
            <a:r>
              <a:rPr lang="en-US" dirty="0" smtClean="0"/>
              <a:t> </a:t>
            </a:r>
            <a:r>
              <a:rPr lang="en-US" sz="1800" dirty="0"/>
              <a:t>felt it was important to give these three branches equal but different powers.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By keeping powers equal and separate, the branches of government would keep each other in check.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He’s separation of powers became the basis for the Constitution and government. </a:t>
            </a:r>
            <a:endParaRPr lang="en-US" sz="1800" dirty="0" smtClean="0"/>
          </a:p>
          <a:p>
            <a:pPr lvl="1">
              <a:buBlip>
                <a:blip r:embed="rId2"/>
              </a:buBlip>
            </a:pPr>
            <a:endParaRPr lang="en-US" sz="1800" dirty="0"/>
          </a:p>
          <a:p>
            <a:pPr lvl="1">
              <a:buBlip>
                <a:blip r:embed="rId2"/>
              </a:buBlip>
            </a:pPr>
            <a:endParaRPr lang="en-US" sz="1800" dirty="0" smtClean="0"/>
          </a:p>
          <a:p>
            <a:pPr lvl="1">
              <a:buBlip>
                <a:blip r:embed="rId2"/>
              </a:buBlip>
            </a:pPr>
            <a:endParaRPr lang="en-US" sz="1800" dirty="0"/>
          </a:p>
          <a:p>
            <a:pPr lvl="1">
              <a:buBlip>
                <a:blip r:embed="rId2"/>
              </a:buBlip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72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7" y="1048327"/>
            <a:ext cx="6019800" cy="46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4"/>
            <a:ext cx="6965245" cy="771071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John Locke’s Natural Law and Social Contract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537960" cy="419906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b="1" u="sng" dirty="0" smtClean="0"/>
              <a:t>John Locke’s Natural Law and Social Contract </a:t>
            </a:r>
            <a:endParaRPr lang="en-US" u="sng" dirty="0" smtClean="0"/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His</a:t>
            </a:r>
            <a:r>
              <a:rPr lang="en-US" dirty="0" smtClean="0"/>
              <a:t> </a:t>
            </a:r>
            <a:r>
              <a:rPr lang="en-US" sz="1800" dirty="0"/>
              <a:t>idea of natural law is that everyone is born with natural rights that governments cannot take away. </a:t>
            </a:r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His </a:t>
            </a:r>
            <a:r>
              <a:rPr lang="en-US" sz="1800" dirty="0"/>
              <a:t>idea of a social contract was really an agreement between the government and the people it governed. </a:t>
            </a:r>
          </a:p>
          <a:p>
            <a:pPr lvl="1">
              <a:buBlip>
                <a:blip r:embed="rId2"/>
              </a:buBlip>
            </a:pPr>
            <a:r>
              <a:rPr lang="en-US" sz="1800" dirty="0"/>
              <a:t>A </a:t>
            </a:r>
            <a:r>
              <a:rPr lang="en-US" sz="1800" b="1" u="sng" dirty="0"/>
              <a:t>social contract </a:t>
            </a:r>
            <a:r>
              <a:rPr lang="en-US" sz="1800" dirty="0"/>
              <a:t>is when you give up some of your personal rights and let a higher authority rule you for the good of the community</a:t>
            </a:r>
            <a:r>
              <a:rPr lang="en-US" sz="1800" dirty="0" smtClean="0"/>
              <a:t>.</a:t>
            </a:r>
          </a:p>
          <a:p>
            <a:pPr marL="365760" lvl="1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71967"/>
            <a:ext cx="3810000" cy="18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808</TotalTime>
  <Words>1626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Confederation to Constitution</vt:lpstr>
      <vt:lpstr>In this unit we will…</vt:lpstr>
      <vt:lpstr>Documents and Ideas That Helped Shape The Constitution</vt:lpstr>
      <vt:lpstr>Magna Carta</vt:lpstr>
      <vt:lpstr>English Bill of Rights</vt:lpstr>
      <vt:lpstr>Montesquieu’s Separation of Powers</vt:lpstr>
      <vt:lpstr>Montesquieu’s Separation of Powers</vt:lpstr>
      <vt:lpstr>PowerPoint Presentation</vt:lpstr>
      <vt:lpstr>John Locke’s Natural Law and Social Contract</vt:lpstr>
      <vt:lpstr>Mayflower Compact</vt:lpstr>
      <vt:lpstr>The Declaration of Independence</vt:lpstr>
      <vt:lpstr>Articles of Confederation</vt:lpstr>
      <vt:lpstr>Articles of Confederation</vt:lpstr>
      <vt:lpstr>Strengths vs. Weaknesses</vt:lpstr>
      <vt:lpstr>Constitutional Convention</vt:lpstr>
      <vt:lpstr>Compromises</vt:lpstr>
      <vt:lpstr>Federalists vs. Anti-Federalists</vt:lpstr>
      <vt:lpstr>The Constitution</vt:lpstr>
      <vt:lpstr>The Constitution: Seven Articles</vt:lpstr>
      <vt:lpstr>The Constitution: Seven Articles</vt:lpstr>
      <vt:lpstr>The Bill of Rights</vt:lpstr>
      <vt:lpstr>Amendments 11-27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Confederation to Constitution</dc:title>
  <dc:creator>Amanda Pinkstaff</dc:creator>
  <cp:lastModifiedBy>Amanda Pinkstaff</cp:lastModifiedBy>
  <cp:revision>21</cp:revision>
  <dcterms:created xsi:type="dcterms:W3CDTF">2013-09-19T19:13:47Z</dcterms:created>
  <dcterms:modified xsi:type="dcterms:W3CDTF">2013-10-02T20:27:02Z</dcterms:modified>
</cp:coreProperties>
</file>