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7" r:id="rId4"/>
    <p:sldId id="288" r:id="rId5"/>
    <p:sldId id="258" r:id="rId6"/>
    <p:sldId id="289" r:id="rId7"/>
    <p:sldId id="290" r:id="rId8"/>
    <p:sldId id="291" r:id="rId9"/>
    <p:sldId id="292" r:id="rId10"/>
    <p:sldId id="293" r:id="rId11"/>
    <p:sldId id="294" r:id="rId12"/>
    <p:sldId id="305" r:id="rId13"/>
    <p:sldId id="296" r:id="rId14"/>
    <p:sldId id="30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3/24/2014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3/24/2014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3/24/2014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3/24/2014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3/24/2014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3/24/2014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20 &amp; 21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Our Impact on Land, Water, and Air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69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</a:t>
            </a:r>
            <a:r>
              <a:rPr lang="en-US" dirty="0"/>
              <a:t>2</a:t>
            </a:r>
            <a:r>
              <a:rPr lang="en-US" dirty="0" smtClean="0"/>
              <a:t>: Conserving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r>
              <a:rPr lang="en-US" sz="3200" u="sng" dirty="0"/>
              <a:t>Conservation</a:t>
            </a:r>
            <a:r>
              <a:rPr lang="en-US" sz="3200" dirty="0"/>
              <a:t> is the careful use of earth materials to reduce damage to the environment.</a:t>
            </a:r>
          </a:p>
          <a:p>
            <a:pPr lvl="0"/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Resource Use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818222" y="19308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3645" y="3389745"/>
            <a:ext cx="3256206" cy="3256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657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</a:t>
            </a:r>
            <a:r>
              <a:rPr lang="en-US" dirty="0"/>
              <a:t>2</a:t>
            </a:r>
            <a:r>
              <a:rPr lang="en-US" dirty="0" smtClean="0"/>
              <a:t>: Conserving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5344807" cy="3983613"/>
          </a:xfrm>
        </p:spPr>
        <p:txBody>
          <a:bodyPr>
            <a:normAutofit/>
          </a:bodyPr>
          <a:lstStyle/>
          <a:p>
            <a:r>
              <a:rPr lang="en-US" sz="3200" dirty="0"/>
              <a:t>Ways to conserve resources include reducing the use of materials, and reusing and recycling materials.</a:t>
            </a:r>
          </a:p>
          <a:p>
            <a:pPr lvl="0"/>
            <a:r>
              <a:rPr lang="en-US" sz="3200" u="sng" dirty="0"/>
              <a:t>Composting</a:t>
            </a:r>
            <a:r>
              <a:rPr lang="en-US" sz="3200" dirty="0"/>
              <a:t> means piling yard wastes where they can decompose </a:t>
            </a:r>
            <a:r>
              <a:rPr lang="en-US" sz="3200" dirty="0" smtClean="0"/>
              <a:t>gradually.  </a:t>
            </a:r>
            <a:endParaRPr lang="en-US" sz="3200" dirty="0"/>
          </a:p>
          <a:p>
            <a:pPr lvl="0"/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Reduce, Reuse, Recycle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818222" y="19308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049" y="2872507"/>
            <a:ext cx="3051514" cy="3140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780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</a:t>
            </a:r>
            <a:r>
              <a:rPr lang="en-US" dirty="0"/>
              <a:t>2</a:t>
            </a:r>
            <a:r>
              <a:rPr lang="en-US" dirty="0" smtClean="0"/>
              <a:t>: Conserving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115517"/>
            <a:ext cx="8153400" cy="4129307"/>
          </a:xfrm>
        </p:spPr>
        <p:txBody>
          <a:bodyPr>
            <a:normAutofit/>
          </a:bodyPr>
          <a:lstStyle/>
          <a:p>
            <a:pPr lvl="0"/>
            <a:r>
              <a:rPr lang="en-US" sz="3200" dirty="0" smtClean="0"/>
              <a:t>Decomposed </a:t>
            </a:r>
            <a:r>
              <a:rPr lang="en-US" sz="3200" dirty="0"/>
              <a:t>material provides needed nutrients for your garden or flower bed.</a:t>
            </a:r>
          </a:p>
          <a:p>
            <a:r>
              <a:rPr lang="en-US" sz="3200" dirty="0"/>
              <a:t>Using materials again is called </a:t>
            </a:r>
            <a:r>
              <a:rPr lang="en-US" sz="3200" u="sng" dirty="0"/>
              <a:t>recycling</a:t>
            </a:r>
            <a:r>
              <a:rPr lang="en-US" sz="3200" dirty="0"/>
              <a:t>. </a:t>
            </a:r>
          </a:p>
          <a:p>
            <a:pPr lvl="0"/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Reduce, Reuse, Recycle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818222" y="19308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6548" y="3648361"/>
            <a:ext cx="3533087" cy="3209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897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1: Water Pollution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u="sng" dirty="0"/>
              <a:t>Point source pollution</a:t>
            </a:r>
            <a:r>
              <a:rPr lang="en-US" sz="2800" dirty="0"/>
              <a:t> is pollution that enters water from a specific location, such as drainpipes or ditches.</a:t>
            </a:r>
          </a:p>
          <a:p>
            <a:pPr lvl="0"/>
            <a:r>
              <a:rPr lang="en-US" sz="2800" dirty="0"/>
              <a:t>Pollution from point sources can be controlled or treated before the water is released to a body of water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Sources of Water Pollution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818222" y="19308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8836" y="4158820"/>
            <a:ext cx="3714118" cy="2487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969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1: Water Pollution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dirty="0" smtClean="0"/>
              <a:t>Pollution </a:t>
            </a:r>
            <a:r>
              <a:rPr lang="en-US" sz="2800" dirty="0"/>
              <a:t>that enters a body of water from a large area, such as lawns, construction sites and roads, is called </a:t>
            </a:r>
            <a:r>
              <a:rPr lang="en-US" sz="2800" u="sng" dirty="0"/>
              <a:t>nonpoint source pollution</a:t>
            </a:r>
            <a:r>
              <a:rPr lang="en-US" sz="2800" dirty="0"/>
              <a:t>.</a:t>
            </a:r>
          </a:p>
          <a:p>
            <a:pPr lvl="0"/>
            <a:r>
              <a:rPr lang="en-US" sz="2800" dirty="0"/>
              <a:t>Nonpoint sources also include pollutants in rain or </a:t>
            </a:r>
            <a:r>
              <a:rPr lang="en-US" sz="2800" dirty="0" smtClean="0"/>
              <a:t>snow</a:t>
            </a:r>
            <a:r>
              <a:rPr lang="en-US" sz="2800" dirty="0"/>
              <a:t>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Sources of Water Pollution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818222" y="19308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833" y="4156652"/>
            <a:ext cx="4059093" cy="2389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648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1: Water Pollution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The largest source of water pollution in the United States is sediment. </a:t>
            </a:r>
          </a:p>
          <a:p>
            <a:pPr lvl="0"/>
            <a:r>
              <a:rPr lang="en-US" sz="2800" dirty="0"/>
              <a:t>Sediment is loose material, such as rock fragments and mineral grains, that is moved by erosion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Sources of Water Pollution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818222" y="19308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7364" y="4221898"/>
            <a:ext cx="4606636" cy="246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990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1: Water Pollution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4356516" cy="3983613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800" dirty="0" smtClean="0"/>
              <a:t>Farmers </a:t>
            </a:r>
            <a:r>
              <a:rPr lang="en-US" sz="2800" dirty="0"/>
              <a:t>and home owners apply </a:t>
            </a:r>
            <a:r>
              <a:rPr lang="en-US" sz="2800" u="sng" dirty="0"/>
              <a:t>pesticides</a:t>
            </a:r>
            <a:r>
              <a:rPr lang="en-US" sz="2800" dirty="0"/>
              <a:t>, which are substances that destroy pests, to keep insects and weed from destroying their crops and lawns</a:t>
            </a:r>
            <a:r>
              <a:rPr lang="en-US" sz="2800" dirty="0" smtClean="0"/>
              <a:t>.</a:t>
            </a:r>
          </a:p>
          <a:p>
            <a:pPr lvl="0"/>
            <a:r>
              <a:rPr lang="en-US" sz="2800" u="sng" dirty="0"/>
              <a:t>Fertilizers</a:t>
            </a:r>
            <a:r>
              <a:rPr lang="en-US" sz="2800" dirty="0"/>
              <a:t> are chemicals that help plants grow.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Sources of Water Pollution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818222" y="19308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1747" y="2911764"/>
            <a:ext cx="3995415" cy="2644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782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1: Water Pollution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dirty="0" smtClean="0"/>
              <a:t>When you flush a toilet or take a shower, the water that goes into drains, called </a:t>
            </a:r>
            <a:r>
              <a:rPr lang="en-US" sz="2800" u="sng" dirty="0" smtClean="0"/>
              <a:t>sewage</a:t>
            </a:r>
            <a:r>
              <a:rPr lang="en-US" sz="2800" dirty="0" smtClean="0"/>
              <a:t>, contains human waste, household detergents, and soaps.</a:t>
            </a:r>
          </a:p>
          <a:p>
            <a:pPr lvl="0"/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Sources of Water Pollution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818222" y="19308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073" y="3683646"/>
            <a:ext cx="4186382" cy="2888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82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1: Water Pollution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9" y="2261211"/>
            <a:ext cx="4421170" cy="3983613"/>
          </a:xfrm>
        </p:spPr>
        <p:txBody>
          <a:bodyPr>
            <a:noAutofit/>
          </a:bodyPr>
          <a:lstStyle/>
          <a:p>
            <a:pPr lvl="0"/>
            <a:r>
              <a:rPr lang="en-US" sz="3000" dirty="0"/>
              <a:t>One way to reduce water pollution is by treating water before it enters a stream, lake, or river.</a:t>
            </a:r>
          </a:p>
          <a:p>
            <a:pPr lvl="0"/>
            <a:r>
              <a:rPr lang="en-US" sz="3000" dirty="0" smtClean="0"/>
              <a:t>Disposing </a:t>
            </a:r>
            <a:r>
              <a:rPr lang="en-US" sz="3000" dirty="0"/>
              <a:t>of wastes safely and conserving water are the best ways to decrease water pollution</a:t>
            </a:r>
            <a:r>
              <a:rPr lang="en-US" sz="3000" dirty="0" smtClean="0"/>
              <a:t>.</a:t>
            </a:r>
            <a:endParaRPr lang="en-US" sz="3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Reducing Water Pollution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818222" y="19308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3915" y="2767121"/>
            <a:ext cx="2868122" cy="3009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061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</a:t>
            </a:r>
            <a:r>
              <a:rPr lang="en-US" dirty="0"/>
              <a:t>2</a:t>
            </a:r>
            <a:r>
              <a:rPr lang="en-US" dirty="0" smtClean="0"/>
              <a:t>: Air Pollution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Autofit/>
          </a:bodyPr>
          <a:lstStyle/>
          <a:p>
            <a:pPr lvl="0"/>
            <a:r>
              <a:rPr lang="en-US" sz="2800" dirty="0"/>
              <a:t>The hazy, yellowish brown blanket of smog that is sometimes found over cities is called </a:t>
            </a:r>
            <a:r>
              <a:rPr lang="en-US" sz="2800" u="sng" dirty="0"/>
              <a:t>photochemical smog</a:t>
            </a:r>
            <a:r>
              <a:rPr lang="en-US" sz="2800" dirty="0"/>
              <a:t> because it forms with the help of sunlight.</a:t>
            </a:r>
          </a:p>
          <a:p>
            <a:pPr lvl="0"/>
            <a:endParaRPr lang="en-US" sz="3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Causes of Air Pollution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818222" y="19308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1407" y="3685308"/>
            <a:ext cx="4398252" cy="2929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988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Section 1: Population Impact on the Environment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/>
          <a:lstStyle/>
          <a:p>
            <a:pPr lvl="0"/>
            <a:r>
              <a:rPr lang="en-US" dirty="0"/>
              <a:t>A </a:t>
            </a:r>
            <a:r>
              <a:rPr lang="en-US" u="sng" dirty="0"/>
              <a:t>population</a:t>
            </a:r>
            <a:r>
              <a:rPr lang="en-US" dirty="0"/>
              <a:t> is all of the individuals of one species occupying a particular </a:t>
            </a:r>
            <a:r>
              <a:rPr lang="en-US" dirty="0" smtClean="0"/>
              <a:t>area.</a:t>
            </a:r>
          </a:p>
          <a:p>
            <a:r>
              <a:rPr lang="en-US" dirty="0"/>
              <a:t>The global population in 2000 was 6.1 billion. Each day, the number of humans increases by approximately 200,000. </a:t>
            </a:r>
          </a:p>
          <a:p>
            <a:pPr lvl="0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Population and Carrying Capacity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8633" y="4060620"/>
            <a:ext cx="2553852" cy="2553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68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</a:t>
            </a:r>
            <a:r>
              <a:rPr lang="en-US" dirty="0"/>
              <a:t>2</a:t>
            </a:r>
            <a:r>
              <a:rPr lang="en-US" dirty="0" smtClean="0"/>
              <a:t>: Air Pollution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When acidic moisture falls to Earth as rain or snow, it is called </a:t>
            </a:r>
            <a:r>
              <a:rPr lang="en-US" u="sng" dirty="0"/>
              <a:t>acid rain</a:t>
            </a:r>
            <a:r>
              <a:rPr lang="en-US" dirty="0"/>
              <a:t>. Acid rain can corrode structures, damage forests, and harm organisms.</a:t>
            </a:r>
          </a:p>
          <a:p>
            <a:pPr lvl="0"/>
            <a:r>
              <a:rPr lang="en-US" dirty="0"/>
              <a:t>The amount of acid is measured using the </a:t>
            </a:r>
            <a:r>
              <a:rPr lang="en-US" u="sng" dirty="0"/>
              <a:t>pH scale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 lower number means greater acidity.</a:t>
            </a:r>
          </a:p>
          <a:p>
            <a:pPr lvl="1"/>
            <a:r>
              <a:rPr lang="en-US" sz="2900" u="sng" dirty="0"/>
              <a:t>Acids</a:t>
            </a:r>
            <a:r>
              <a:rPr lang="en-US" sz="2900" dirty="0"/>
              <a:t> = substances with a pH lower than 7</a:t>
            </a:r>
          </a:p>
          <a:p>
            <a:pPr lvl="1"/>
            <a:r>
              <a:rPr lang="en-US" sz="2900" u="sng" dirty="0"/>
              <a:t>Bases</a:t>
            </a:r>
            <a:r>
              <a:rPr lang="en-US" sz="2900" dirty="0"/>
              <a:t> = substances with a pH above </a:t>
            </a:r>
            <a:r>
              <a:rPr lang="en-US" sz="2900" dirty="0" smtClean="0"/>
              <a:t>7</a:t>
            </a:r>
            <a:endParaRPr lang="en-US" sz="29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Causes of Air Pollution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818222" y="19308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873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</a:t>
            </a:r>
            <a:r>
              <a:rPr lang="en-US" dirty="0"/>
              <a:t>2</a:t>
            </a:r>
            <a:r>
              <a:rPr lang="en-US" dirty="0" smtClean="0"/>
              <a:t>: Air Pollution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5270916" cy="3983613"/>
          </a:xfrm>
        </p:spPr>
        <p:txBody>
          <a:bodyPr>
            <a:noAutofit/>
          </a:bodyPr>
          <a:lstStyle/>
          <a:p>
            <a:pPr lvl="0"/>
            <a:r>
              <a:rPr lang="en-US" u="sng" dirty="0" smtClean="0"/>
              <a:t>Carbon </a:t>
            </a:r>
            <a:r>
              <a:rPr lang="en-US" u="sng" dirty="0"/>
              <a:t>monoxide</a:t>
            </a:r>
            <a:r>
              <a:rPr lang="en-US" dirty="0"/>
              <a:t>, a colorless, odorless gas found in car exhaust, contributes to air pollution and can make people ill, even in small contributions.</a:t>
            </a:r>
          </a:p>
          <a:p>
            <a:r>
              <a:rPr lang="en-US" u="sng" dirty="0"/>
              <a:t>Particular matter</a:t>
            </a:r>
            <a:r>
              <a:rPr lang="en-US" dirty="0"/>
              <a:t> consists of fine particles such as dust, pollen, mold, ash, and soot that are in the air.</a:t>
            </a:r>
          </a:p>
          <a:p>
            <a:pPr lvl="0"/>
            <a:endParaRPr lang="en-US" sz="29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Air Pollution and Your Health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818222" y="19308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28310">
            <a:off x="5749969" y="2551732"/>
            <a:ext cx="2839603" cy="2524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289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</a:t>
            </a:r>
            <a:r>
              <a:rPr lang="en-US" dirty="0"/>
              <a:t>2</a:t>
            </a:r>
            <a:r>
              <a:rPr lang="en-US" dirty="0" smtClean="0"/>
              <a:t>: Air Pollution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4484507" cy="3983613"/>
          </a:xfrm>
        </p:spPr>
        <p:txBody>
          <a:bodyPr>
            <a:noAutofit/>
          </a:bodyPr>
          <a:lstStyle/>
          <a:p>
            <a:r>
              <a:rPr lang="en-US" dirty="0"/>
              <a:t>Sulfur dioxide can be removed by passing the smoke through a scrubber. A </a:t>
            </a:r>
            <a:r>
              <a:rPr lang="en-US" u="sng" dirty="0"/>
              <a:t>scrubber</a:t>
            </a:r>
            <a:r>
              <a:rPr lang="en-US" dirty="0"/>
              <a:t> lets the gases react with limestone and water mixture </a:t>
            </a:r>
          </a:p>
          <a:p>
            <a:pPr lvl="0"/>
            <a:endParaRPr lang="en-US" sz="29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Reducing Air Pollution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818222" y="19308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097155" y="194824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1821" y="1899999"/>
            <a:ext cx="2984663" cy="4316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068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Section 1: Population Impact on the Environment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7" y="2238744"/>
            <a:ext cx="8448225" cy="4495800"/>
          </a:xfrm>
        </p:spPr>
        <p:txBody>
          <a:bodyPr/>
          <a:lstStyle/>
          <a:p>
            <a:pPr lvl="0"/>
            <a:r>
              <a:rPr lang="en-US" dirty="0"/>
              <a:t>The human population has increased because modern medicine, clean water, and better nutrition have decreased the death rate.</a:t>
            </a:r>
          </a:p>
          <a:p>
            <a:r>
              <a:rPr lang="en-US" u="sng" dirty="0" smtClean="0"/>
              <a:t>Carrying </a:t>
            </a:r>
            <a:r>
              <a:rPr lang="en-US" u="sng" dirty="0"/>
              <a:t>capacity</a:t>
            </a:r>
            <a:r>
              <a:rPr lang="en-US" dirty="0"/>
              <a:t> is the largest number of individuals of a particular species that the environment can support.</a:t>
            </a:r>
          </a:p>
          <a:p>
            <a:pPr lvl="0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Population and Carrying Capacity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509" y="4712492"/>
            <a:ext cx="2809586" cy="2022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9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Section 1: Population Impact on the Environment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/>
          <a:lstStyle/>
          <a:p>
            <a:pPr lvl="0"/>
            <a:r>
              <a:rPr lang="en-US" dirty="0"/>
              <a:t>Pollutants are a substance that contaminates the environment.</a:t>
            </a:r>
          </a:p>
          <a:p>
            <a:pPr lvl="0"/>
            <a:r>
              <a:rPr lang="en-US" dirty="0"/>
              <a:t>As populations continue to grow, more resources are used and more waste is created.</a:t>
            </a:r>
          </a:p>
          <a:p>
            <a:pPr lvl="0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People and the Environment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306" y="4198652"/>
            <a:ext cx="4358986" cy="2471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033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</a:t>
            </a:r>
            <a:r>
              <a:rPr lang="en-US" dirty="0"/>
              <a:t>2</a:t>
            </a:r>
            <a:r>
              <a:rPr lang="en-US" dirty="0" smtClean="0"/>
              <a:t>: Using 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8538" y="2176386"/>
            <a:ext cx="5131217" cy="4435153"/>
          </a:xfrm>
        </p:spPr>
        <p:txBody>
          <a:bodyPr>
            <a:normAutofit fontScale="85000" lnSpcReduction="20000"/>
          </a:bodyPr>
          <a:lstStyle/>
          <a:p>
            <a:r>
              <a:rPr lang="en-US" sz="2800" b="1" dirty="0" smtClean="0"/>
              <a:t>AGRICULTURE:</a:t>
            </a:r>
          </a:p>
          <a:p>
            <a:r>
              <a:rPr lang="en-US" sz="2800" dirty="0" smtClean="0"/>
              <a:t>About </a:t>
            </a:r>
            <a:r>
              <a:rPr lang="en-US" sz="2800" dirty="0"/>
              <a:t>16 million km of Earth’s total land surface is used as farmland</a:t>
            </a:r>
            <a:r>
              <a:rPr lang="en-US" sz="2800" dirty="0" smtClean="0"/>
              <a:t>.</a:t>
            </a:r>
          </a:p>
          <a:p>
            <a:pPr lvl="1"/>
            <a:r>
              <a:rPr lang="en-US" sz="2800" dirty="0"/>
              <a:t>Basic farmer: use higher-yielding seeds and chemical fertilizers, which increases the amount of food grown on each km of land.</a:t>
            </a:r>
          </a:p>
          <a:p>
            <a:pPr lvl="1"/>
            <a:r>
              <a:rPr lang="en-US" sz="2800" dirty="0"/>
              <a:t>Organic farmer: use natural fertilizers, crop rotation, and biological pest controls, which helps crops grow without using chemicals. However, organic farming cannot currently produce enough food to feed all of Earth’s people.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Land Usage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9755" y="2736439"/>
            <a:ext cx="3608693" cy="225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63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</a:t>
            </a:r>
            <a:r>
              <a:rPr lang="en-US" dirty="0"/>
              <a:t>2</a:t>
            </a:r>
            <a:r>
              <a:rPr lang="en-US" dirty="0" smtClean="0"/>
              <a:t>: Using 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9" y="2115845"/>
            <a:ext cx="4818737" cy="4349610"/>
          </a:xfrm>
        </p:spPr>
        <p:txBody>
          <a:bodyPr>
            <a:normAutofit lnSpcReduction="10000"/>
          </a:bodyPr>
          <a:lstStyle/>
          <a:p>
            <a:r>
              <a:rPr lang="en-US" sz="2800" b="1" dirty="0" smtClean="0"/>
              <a:t>FOREST:</a:t>
            </a:r>
          </a:p>
          <a:p>
            <a:r>
              <a:rPr lang="en-US" sz="2800" dirty="0"/>
              <a:t>One-fourth of the land area on Earth is covered by forest.</a:t>
            </a:r>
          </a:p>
          <a:p>
            <a:r>
              <a:rPr lang="en-US" sz="2800" dirty="0"/>
              <a:t>Deforestation is the clearing of forested land for agriculture, grazing, development, or </a:t>
            </a:r>
            <a:r>
              <a:rPr lang="en-US" sz="2800" dirty="0" smtClean="0"/>
              <a:t>logging.</a:t>
            </a:r>
          </a:p>
          <a:p>
            <a:r>
              <a:rPr lang="en-US" sz="2800" dirty="0" smtClean="0"/>
              <a:t>Extinction and climate change are two negative effects from deforestation.</a:t>
            </a:r>
          </a:p>
          <a:p>
            <a:endParaRPr lang="en-US" sz="3100" dirty="0"/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Land Usage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818222" y="19308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986" y="2752416"/>
            <a:ext cx="3487062" cy="2346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896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</a:t>
            </a:r>
            <a:r>
              <a:rPr lang="en-US" dirty="0"/>
              <a:t>2</a:t>
            </a:r>
            <a:r>
              <a:rPr lang="en-US" dirty="0" smtClean="0"/>
              <a:t>: Using 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4698261" cy="3983613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DEVELOPMENT:</a:t>
            </a:r>
          </a:p>
          <a:p>
            <a:r>
              <a:rPr lang="en-US" sz="2800" u="sng" dirty="0"/>
              <a:t>Stream discharge</a:t>
            </a:r>
            <a:r>
              <a:rPr lang="en-US" sz="2800" dirty="0"/>
              <a:t> is the volume of water flowing past a point per unit of time.</a:t>
            </a:r>
            <a:r>
              <a:rPr lang="en-US" sz="2800" b="1" dirty="0"/>
              <a:t> </a:t>
            </a: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Land Usage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818222" y="19308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1748" y="3444503"/>
            <a:ext cx="3658339" cy="312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831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</a:t>
            </a:r>
            <a:r>
              <a:rPr lang="en-US" dirty="0"/>
              <a:t>2</a:t>
            </a:r>
            <a:r>
              <a:rPr lang="en-US" dirty="0" smtClean="0"/>
              <a:t>: Using 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9" y="2261211"/>
            <a:ext cx="4624370" cy="4324316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 smtClean="0"/>
              <a:t>SANITARY LANDFILLS:</a:t>
            </a:r>
          </a:p>
          <a:p>
            <a:r>
              <a:rPr lang="en-US" sz="2800" dirty="0"/>
              <a:t>A </a:t>
            </a:r>
            <a:r>
              <a:rPr lang="en-US" sz="2800" u="sng" dirty="0"/>
              <a:t>sanitary landfill</a:t>
            </a:r>
            <a:r>
              <a:rPr lang="en-US" sz="2800" dirty="0"/>
              <a:t> is an area where each day’s garbage is deposited and covered with soil. </a:t>
            </a:r>
          </a:p>
          <a:p>
            <a:r>
              <a:rPr lang="en-US" sz="2800" dirty="0"/>
              <a:t>The soil prevents the deposit from blowing away; helps decompose some materials, and reduces the odor produced by the decaying waste.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Land Usage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818222" y="19308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978" y="2964872"/>
            <a:ext cx="3412598" cy="2559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053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</a:t>
            </a:r>
            <a:r>
              <a:rPr lang="en-US" dirty="0"/>
              <a:t>2</a:t>
            </a:r>
            <a:r>
              <a:rPr lang="en-US" dirty="0" smtClean="0"/>
              <a:t>: Using 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5049243" cy="3983613"/>
          </a:xfrm>
        </p:spPr>
        <p:txBody>
          <a:bodyPr>
            <a:normAutofit fontScale="92500"/>
          </a:bodyPr>
          <a:lstStyle/>
          <a:p>
            <a:pPr lvl="0"/>
            <a:r>
              <a:rPr lang="en-US" sz="2800" dirty="0"/>
              <a:t>Wastes that are poisonous, that cause cancer, or that can catch fire are called </a:t>
            </a:r>
            <a:r>
              <a:rPr lang="en-US" sz="2800" u="sng" dirty="0"/>
              <a:t>hazardous waste</a:t>
            </a:r>
            <a:r>
              <a:rPr lang="en-US" sz="2800" dirty="0"/>
              <a:t>.</a:t>
            </a:r>
          </a:p>
          <a:p>
            <a:pPr lvl="0"/>
            <a:r>
              <a:rPr lang="en-US" sz="2800" u="sng" dirty="0"/>
              <a:t>Enzymes</a:t>
            </a:r>
            <a:r>
              <a:rPr lang="en-US" sz="2800" dirty="0"/>
              <a:t> are substances that make chemical reactions go faster. </a:t>
            </a:r>
            <a:endParaRPr lang="en-US" sz="2800" dirty="0" smtClean="0"/>
          </a:p>
          <a:p>
            <a:pPr lvl="0"/>
            <a:r>
              <a:rPr lang="en-US" sz="2800" dirty="0" smtClean="0"/>
              <a:t>Enzymes </a:t>
            </a:r>
            <a:r>
              <a:rPr lang="en-US" sz="2800" dirty="0"/>
              <a:t>from plant roots increase the rate at which organic pollutants are broken down into simpler substances.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Hazardous Waste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818222" y="19308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9420" y="2881745"/>
            <a:ext cx="3136628" cy="2227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452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1544</TotalTime>
  <Words>968</Words>
  <Application>Microsoft Office PowerPoint</Application>
  <PresentationFormat>On-screen Show (4:3)</PresentationFormat>
  <Paragraphs>91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Median</vt:lpstr>
      <vt:lpstr>Chapter 20 &amp; 21</vt:lpstr>
      <vt:lpstr>Section 1: Population Impact on the Environment</vt:lpstr>
      <vt:lpstr>Section 1: Population Impact on the Environment</vt:lpstr>
      <vt:lpstr>Section 1: Population Impact on the Environment</vt:lpstr>
      <vt:lpstr>Section 2: Using Land</vt:lpstr>
      <vt:lpstr>Section 2: Using Land</vt:lpstr>
      <vt:lpstr>Section 2: Using Land</vt:lpstr>
      <vt:lpstr>Section 2: Using Land</vt:lpstr>
      <vt:lpstr>Section 2: Using Land</vt:lpstr>
      <vt:lpstr>Section 2: Conserving Resources</vt:lpstr>
      <vt:lpstr>Section 2: Conserving Resources</vt:lpstr>
      <vt:lpstr>Section 2: Conserving Resources</vt:lpstr>
      <vt:lpstr>Section 1: Water Pollution</vt:lpstr>
      <vt:lpstr>Section 1: Water Pollution</vt:lpstr>
      <vt:lpstr>Section 1: Water Pollution</vt:lpstr>
      <vt:lpstr>Section 1: Water Pollution</vt:lpstr>
      <vt:lpstr>Section 1: Water Pollution</vt:lpstr>
      <vt:lpstr>Section 1: Water Pollution</vt:lpstr>
      <vt:lpstr>Section 2: Air Pollution</vt:lpstr>
      <vt:lpstr>Section 2: Air Pollution</vt:lpstr>
      <vt:lpstr>Section 2: Air Pollution</vt:lpstr>
      <vt:lpstr>Section 2: Air Pollution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</dc:title>
  <dc:creator>Amanda Pinkstaff</dc:creator>
  <cp:lastModifiedBy>Amanda Pinkstaff</cp:lastModifiedBy>
  <cp:revision>48</cp:revision>
  <dcterms:created xsi:type="dcterms:W3CDTF">2012-08-12T20:01:25Z</dcterms:created>
  <dcterms:modified xsi:type="dcterms:W3CDTF">2014-03-24T16:54:04Z</dcterms:modified>
</cp:coreProperties>
</file>