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8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10" d="100"/>
          <a:sy n="110" d="100"/>
        </p:scale>
        <p:origin x="-72" y="-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43F9DD-C343-402D-AE6B-8AEDF430F65C}" type="datetimeFigureOut">
              <a:rPr lang="en-US" smtClean="0"/>
              <a:t>3/21/2013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BB8AEB-5807-4D3C-B829-E9078BA35DDD}" type="slidenum">
              <a:rPr lang="en-US" smtClean="0"/>
              <a:t>‹#›</a:t>
            </a:fld>
            <a:endParaRPr lang="en-US"/>
          </a:p>
        </p:txBody>
      </p:sp>
    </p:spTree>
    <p:extLst>
      <p:ext uri="{BB962C8B-B14F-4D97-AF65-F5344CB8AC3E}">
        <p14:creationId xmlns:p14="http://schemas.microsoft.com/office/powerpoint/2010/main" val="2916957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9"/>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1pPr>
            <a:lvl2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2pPr>
            <a:lvl3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3pPr>
            <a:lvl4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4pPr>
            <a:lvl5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5pPr>
            <a:lvl6pPr marL="2256602" indent="-205146" defTabSz="410291" eaLnBrk="0" fontAlgn="base" hangingPunct="0">
              <a:lnSpc>
                <a:spcPct val="93000"/>
              </a:lnSpc>
              <a:spcBef>
                <a:spcPct val="0"/>
              </a:spcBef>
              <a:spcAft>
                <a:spcPct val="0"/>
              </a:spcAft>
              <a:buClr>
                <a:srgbClr val="000000"/>
              </a:buClr>
              <a:buSzPct val="100000"/>
              <a:buFont typeface="Times New Roman" pitchFamily="16"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6pPr>
            <a:lvl7pPr marL="2666893" indent="-205146" defTabSz="410291" eaLnBrk="0" fontAlgn="base" hangingPunct="0">
              <a:lnSpc>
                <a:spcPct val="93000"/>
              </a:lnSpc>
              <a:spcBef>
                <a:spcPct val="0"/>
              </a:spcBef>
              <a:spcAft>
                <a:spcPct val="0"/>
              </a:spcAft>
              <a:buClr>
                <a:srgbClr val="000000"/>
              </a:buClr>
              <a:buSzPct val="100000"/>
              <a:buFont typeface="Times New Roman" pitchFamily="16"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7pPr>
            <a:lvl8pPr marL="3077185" indent="-205146" defTabSz="410291" eaLnBrk="0" fontAlgn="base" hangingPunct="0">
              <a:lnSpc>
                <a:spcPct val="93000"/>
              </a:lnSpc>
              <a:spcBef>
                <a:spcPct val="0"/>
              </a:spcBef>
              <a:spcAft>
                <a:spcPct val="0"/>
              </a:spcAft>
              <a:buClr>
                <a:srgbClr val="000000"/>
              </a:buClr>
              <a:buSzPct val="100000"/>
              <a:buFont typeface="Times New Roman" pitchFamily="16"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8pPr>
            <a:lvl9pPr marL="3487476" indent="-205146" defTabSz="410291" eaLnBrk="0" fontAlgn="base" hangingPunct="0">
              <a:lnSpc>
                <a:spcPct val="93000"/>
              </a:lnSpc>
              <a:spcBef>
                <a:spcPct val="0"/>
              </a:spcBef>
              <a:spcAft>
                <a:spcPct val="0"/>
              </a:spcAft>
              <a:buClr>
                <a:srgbClr val="000000"/>
              </a:buClr>
              <a:buSzPct val="100000"/>
              <a:buFont typeface="Times New Roman" pitchFamily="16"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9pPr>
          </a:lstStyle>
          <a:p>
            <a:pPr eaLnBrk="1"/>
            <a:fld id="{1024A2CA-1537-4DA2-B691-1A252F65D894}" type="slidenum">
              <a:rPr lang="en-US" smtClean="0">
                <a:solidFill>
                  <a:srgbClr val="000000"/>
                </a:solidFill>
                <a:latin typeface="Times New Roman" pitchFamily="16" charset="0"/>
              </a:rPr>
              <a:pPr eaLnBrk="1"/>
              <a:t>4</a:t>
            </a:fld>
            <a:endParaRPr lang="en-US" smtClean="0">
              <a:solidFill>
                <a:srgbClr val="000000"/>
              </a:solidFill>
              <a:latin typeface="Times New Roman" pitchFamily="16" charset="0"/>
            </a:endParaRPr>
          </a:p>
        </p:txBody>
      </p:sp>
      <p:sp>
        <p:nvSpPr>
          <p:cNvPr id="17411" name="Text Box 1"/>
          <p:cNvSpPr txBox="1">
            <a:spLocks noChangeArrowheads="1"/>
          </p:cNvSpPr>
          <p:nvPr/>
        </p:nvSpPr>
        <p:spPr bwMode="auto">
          <a:xfrm>
            <a:off x="1210236" y="694171"/>
            <a:ext cx="4437529" cy="3429000"/>
          </a:xfrm>
          <a:prstGeom prst="rect">
            <a:avLst/>
          </a:prstGeom>
          <a:solidFill>
            <a:srgbClr val="FFFFFF"/>
          </a:solidFill>
          <a:ln w="9360">
            <a:solidFill>
              <a:srgbClr val="000000"/>
            </a:solidFill>
            <a:miter lim="800000"/>
            <a:headEnd/>
            <a:tailEnd/>
          </a:ln>
        </p:spPr>
        <p:txBody>
          <a:bodyPr wrap="none" lIns="82058" tIns="41029" rIns="82058" bIns="41029" anchor="ctr"/>
          <a:lstStyle/>
          <a:p>
            <a:endParaRPr lang="en-US"/>
          </a:p>
        </p:txBody>
      </p:sp>
      <p:sp>
        <p:nvSpPr>
          <p:cNvPr id="17412" name="Rectangle 2"/>
          <p:cNvSpPr>
            <a:spLocks noGrp="1" noChangeArrowheads="1"/>
          </p:cNvSpPr>
          <p:nvPr>
            <p:ph type="body"/>
          </p:nvPr>
        </p:nvSpPr>
        <p:spPr>
          <a:xfrm>
            <a:off x="686361" y="4342534"/>
            <a:ext cx="5482478" cy="41101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lgn="ctr" eaLnBrk="1" latinLnBrk="0" hangingPunct="1"/>
            <a:fld id="{23A271A1-F6D6-438B-A432-4747EE7ECD40}" type="datetimeFigureOut">
              <a:rPr lang="en-US" smtClean="0"/>
              <a:pPr algn="ctr" eaLnBrk="1" latinLnBrk="0" hangingPunct="1"/>
              <a:t>3/21/2013</a:t>
            </a:fld>
            <a:endParaRPr lang="en-US" sz="2000" dirty="0">
              <a:solidFill>
                <a:srgbClr val="FFFFFF"/>
              </a:solidFill>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lgn="r" eaLnBrk="1" latinLnBrk="0" hangingPunct="1"/>
            <a:endParaRPr kumimoji="0" lang="en-US" dirty="0">
              <a:solidFill>
                <a:schemeClr val="tx2"/>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F0C94032-CD4C-4C25-B0C2-CEC720522D92}" type="slidenum">
              <a:rPr kumimoji="0" lang="en-US" smtClean="0"/>
              <a:pPr eaLnBrk="1" latinLnBrk="0" hangingPunct="1"/>
              <a:t>‹#›</a:t>
            </a:fld>
            <a:endParaRPr kumimoji="0" lang="en-US" dirty="0">
              <a:solidFill>
                <a:schemeClr val="tx2"/>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3/21/2013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pPr eaLnBrk="1" latinLnBrk="0" hangingPunct="1"/>
            <a:fld id="{23A271A1-F6D6-438B-A432-4747EE7ECD40}" type="datetimeFigureOut">
              <a:rPr lang="en-US" smtClean="0"/>
              <a:pPr eaLnBrk="1" latinLnBrk="0" hangingPunct="1"/>
              <a:t>3/21/2013</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kumimoji="0"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F0C94032-CD4C-4C25-B0C2-CEC720522D92}" type="slidenum">
              <a:rPr kumimoji="0" lang="en-US" smtClean="0"/>
              <a:pPr eaLnBrk="1" latinLnBrk="0" hangingPunct="1"/>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3/21/2013</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3/21/2013</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2400" dirty="0">
              <a:solidFill>
                <a:srgbClr val="FFFFFF"/>
              </a:solidFill>
            </a:endParaRPr>
          </a:p>
        </p:txBody>
      </p:sp>
      <p:sp>
        <p:nvSpPr>
          <p:cNvPr id="14" name="Footer Placeholder 13"/>
          <p:cNvSpPr>
            <a:spLocks noGrp="1"/>
          </p:cNvSpPr>
          <p:nvPr>
            <p:ph type="ftr" sz="quarter" idx="12"/>
          </p:nvPr>
        </p:nvSpPr>
        <p:spPr/>
        <p:txBody>
          <a:bodyPr/>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pPr eaLnBrk="1" latinLnBrk="0" hangingPunct="1"/>
            <a:fld id="{23A271A1-F6D6-438B-A432-4747EE7ECD40}" type="datetimeFigureOut">
              <a:rPr lang="en-US" smtClean="0"/>
              <a:pPr eaLnBrk="1" latinLnBrk="0" hangingPunct="1"/>
              <a:t>3/21/2013</a:t>
            </a:fld>
            <a:endParaRPr lang="en-US"/>
          </a:p>
        </p:txBody>
      </p:sp>
      <p:sp>
        <p:nvSpPr>
          <p:cNvPr id="10" name="Slide Number Placeholder 9"/>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2" name="Footer Placeholder 11"/>
          <p:cNvSpPr>
            <a:spLocks noGrp="1"/>
          </p:cNvSpPr>
          <p:nvPr>
            <p:ph type="ftr" sz="quarter" idx="17"/>
          </p:nvPr>
        </p:nvSpPr>
        <p:spPr/>
        <p:txBody>
          <a:bodyPr rtlCol="0"/>
          <a:lstStyle/>
          <a:p>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pPr eaLnBrk="1" latinLnBrk="0" hangingPunct="1"/>
            <a:fld id="{23A271A1-F6D6-438B-A432-4747EE7ECD40}" type="datetimeFigureOut">
              <a:rPr lang="en-US" smtClean="0"/>
              <a:pPr eaLnBrk="1" latinLnBrk="0" hangingPunct="1"/>
              <a:t>3/21/2013</a:t>
            </a:fld>
            <a:endParaRPr lang="en-US"/>
          </a:p>
        </p:txBody>
      </p:sp>
      <p:sp>
        <p:nvSpPr>
          <p:cNvPr id="12" name="Slide Number Placeholder 11"/>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4" name="Footer Placeholder 13"/>
          <p:cNvSpPr>
            <a:spLocks noGrp="1"/>
          </p:cNvSpPr>
          <p:nvPr>
            <p:ph type="ftr" sz="quarter" idx="17"/>
          </p:nvPr>
        </p:nvSpPr>
        <p:spPr/>
        <p:txBody>
          <a:bodyPr rtlCol="0"/>
          <a:lstStyle/>
          <a:p>
            <a:endParaRPr kumimoji="0"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3/21/2013</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3/21/2013</a:t>
            </a:fld>
            <a:endParaRPr lang="en-US"/>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F0C94032-CD4C-4C25-B0C2-CEC720522D92}" type="slidenum">
              <a:rPr kumimoji="0" lang="en-US" smtClean="0"/>
              <a:pPr eaLnBrk="1" latinLnBrk="0" hangingPunct="1"/>
              <a:t>‹#›</a:t>
            </a:fld>
            <a:endParaRPr kumimoji="0"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3/21/2013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pPr eaLnBrk="1" latinLnBrk="0" hangingPunct="1"/>
            <a:fld id="{23A271A1-F6D6-438B-A432-4747EE7ECD40}" type="datetimeFigureOut">
              <a:rPr lang="en-US" smtClean="0"/>
              <a:pPr eaLnBrk="1" latinLnBrk="0" hangingPunct="1"/>
              <a:t>3/21/2013</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lgn="ctr" eaLnBrk="1" latinLnBrk="0" hangingPunct="1"/>
            <a:fld id="{F0C94032-CD4C-4C25-B0C2-CEC720522D92}" type="slidenum">
              <a:rPr kumimoji="0" lang="en-US" smtClean="0"/>
              <a:pPr algn="ctr" eaLnBrk="1" latinLnBrk="0" hangingPunct="1"/>
              <a:t>‹#›</a:t>
            </a:fld>
            <a:endParaRPr kumimoji="0" lang="en-US" sz="2800" dirty="0"/>
          </a:p>
        </p:txBody>
      </p:sp>
      <p:sp>
        <p:nvSpPr>
          <p:cNvPr id="14" name="Footer Placeholder 13"/>
          <p:cNvSpPr>
            <a:spLocks noGrp="1"/>
          </p:cNvSpPr>
          <p:nvPr>
            <p:ph type="ftr" sz="quarter" idx="12"/>
          </p:nvPr>
        </p:nvSpPr>
        <p:spPr>
          <a:xfrm>
            <a:off x="1600200" y="6248206"/>
            <a:ext cx="4572000" cy="365125"/>
          </a:xfrm>
        </p:spPr>
        <p:txBody>
          <a:bodyPr rtlCol="0"/>
          <a:lstStyle/>
          <a:p>
            <a:endParaRPr kumimoji="0"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Drag picture to placeholder or click icon to add</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eaLnBrk="1" latinLnBrk="0" hangingPunct="1"/>
            <a:fld id="{23A271A1-F6D6-438B-A432-4747EE7ECD40}" type="datetimeFigureOut">
              <a:rPr lang="en-US" smtClean="0"/>
              <a:pPr eaLnBrk="1" latinLnBrk="0" hangingPunct="1"/>
              <a:t>3/21/2013</a:t>
            </a:fld>
            <a:endParaRPr lang="en-US" sz="1400" dirty="0">
              <a:solidFill>
                <a:schemeClr val="tx2"/>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twenty-two</a:t>
            </a:r>
            <a:endParaRPr lang="en-US" dirty="0"/>
          </a:p>
        </p:txBody>
      </p:sp>
      <p:sp>
        <p:nvSpPr>
          <p:cNvPr id="3" name="Subtitle 2"/>
          <p:cNvSpPr>
            <a:spLocks noGrp="1"/>
          </p:cNvSpPr>
          <p:nvPr>
            <p:ph type="subTitle" idx="1"/>
          </p:nvPr>
        </p:nvSpPr>
        <p:spPr/>
        <p:txBody>
          <a:bodyPr/>
          <a:lstStyle/>
          <a:p>
            <a:r>
              <a:rPr lang="en-US" dirty="0" smtClean="0"/>
              <a:t>Exploring Space</a:t>
            </a:r>
            <a:endParaRPr lang="en-US" dirty="0"/>
          </a:p>
        </p:txBody>
      </p:sp>
    </p:spTree>
    <p:extLst>
      <p:ext uri="{BB962C8B-B14F-4D97-AF65-F5344CB8AC3E}">
        <p14:creationId xmlns:p14="http://schemas.microsoft.com/office/powerpoint/2010/main" val="38266960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Section 2: Early Space Missions</a:t>
            </a:r>
            <a:endParaRPr lang="en-US" dirty="0"/>
          </a:p>
        </p:txBody>
      </p:sp>
      <p:sp>
        <p:nvSpPr>
          <p:cNvPr id="3" name="Content Placeholder 2"/>
          <p:cNvSpPr>
            <a:spLocks noGrp="1"/>
          </p:cNvSpPr>
          <p:nvPr>
            <p:ph sz="quarter" idx="1"/>
          </p:nvPr>
        </p:nvSpPr>
        <p:spPr>
          <a:xfrm>
            <a:off x="612648" y="2238744"/>
            <a:ext cx="8305800" cy="4495800"/>
          </a:xfrm>
        </p:spPr>
        <p:txBody>
          <a:bodyPr>
            <a:normAutofit/>
          </a:bodyPr>
          <a:lstStyle/>
          <a:p>
            <a:pPr lvl="0"/>
            <a:r>
              <a:rPr lang="en-US" sz="2800" b="1" i="1" u="sng" dirty="0"/>
              <a:t>Sputnik I</a:t>
            </a:r>
            <a:r>
              <a:rPr lang="en-US" sz="2800" dirty="0"/>
              <a:t>, launched by the former Soviet Union in 1957, was the first artificial satellite.  Orbited Earth for 57 days before gravity pulled it back into the atmosphere, where it burned up.</a:t>
            </a:r>
          </a:p>
          <a:p>
            <a:pPr lvl="1"/>
            <a:r>
              <a:rPr lang="en-US" sz="2800" dirty="0"/>
              <a:t>Today thousands </a:t>
            </a:r>
            <a:r>
              <a:rPr lang="en-US" sz="2800" dirty="0" smtClean="0"/>
              <a:t>of </a:t>
            </a:r>
            <a:r>
              <a:rPr lang="en-US" sz="2800" dirty="0"/>
              <a:t>satellites orbit the Earth.</a:t>
            </a:r>
          </a:p>
          <a:p>
            <a:pPr lvl="2"/>
            <a:r>
              <a:rPr lang="en-US" sz="2400" dirty="0"/>
              <a:t>Communication satellites (transmit radio and TV programs)</a:t>
            </a:r>
          </a:p>
          <a:p>
            <a:pPr lvl="2"/>
            <a:r>
              <a:rPr lang="en-US" sz="2400" dirty="0"/>
              <a:t>Weather satellites</a:t>
            </a:r>
          </a:p>
        </p:txBody>
      </p:sp>
      <p:sp>
        <p:nvSpPr>
          <p:cNvPr id="5" name="Title 1"/>
          <p:cNvSpPr txBox="1">
            <a:spLocks/>
          </p:cNvSpPr>
          <p:nvPr/>
        </p:nvSpPr>
        <p:spPr>
          <a:xfrm>
            <a:off x="765048" y="1404699"/>
            <a:ext cx="8153400" cy="9906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sz="3600" dirty="0" smtClean="0"/>
              <a:t>The First Missions Into Space</a:t>
            </a:r>
            <a:endParaRPr lang="en-US" sz="3600" dirty="0"/>
          </a:p>
        </p:txBody>
      </p:sp>
      <p:pic>
        <p:nvPicPr>
          <p:cNvPr id="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706331" y="4938923"/>
            <a:ext cx="3249892" cy="1795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2666922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Section 2: Early Space Missions</a:t>
            </a:r>
            <a:endParaRPr lang="en-US" dirty="0"/>
          </a:p>
        </p:txBody>
      </p:sp>
      <p:sp>
        <p:nvSpPr>
          <p:cNvPr id="3" name="Content Placeholder 2"/>
          <p:cNvSpPr>
            <a:spLocks noGrp="1"/>
          </p:cNvSpPr>
          <p:nvPr>
            <p:ph sz="quarter" idx="1"/>
          </p:nvPr>
        </p:nvSpPr>
        <p:spPr>
          <a:xfrm>
            <a:off x="612648" y="2238744"/>
            <a:ext cx="8305800" cy="4495800"/>
          </a:xfrm>
        </p:spPr>
        <p:txBody>
          <a:bodyPr>
            <a:normAutofit/>
          </a:bodyPr>
          <a:lstStyle/>
          <a:p>
            <a:pPr lvl="0"/>
            <a:r>
              <a:rPr lang="en-US" sz="3200" u="sng" dirty="0"/>
              <a:t>Space Probes</a:t>
            </a:r>
            <a:r>
              <a:rPr lang="en-US" sz="3200" dirty="0"/>
              <a:t>: instruments that gather information and send it back to Earth.</a:t>
            </a:r>
          </a:p>
          <a:p>
            <a:pPr lvl="1"/>
            <a:r>
              <a:rPr lang="en-US" sz="2800" dirty="0"/>
              <a:t>Doesn't just orbit the Earth, but goes further into space. Some have traveled to the end of the solar system.</a:t>
            </a:r>
          </a:p>
          <a:p>
            <a:pPr lvl="0"/>
            <a:endParaRPr lang="en-US" sz="2400" dirty="0"/>
          </a:p>
        </p:txBody>
      </p:sp>
      <p:sp>
        <p:nvSpPr>
          <p:cNvPr id="5" name="Title 1"/>
          <p:cNvSpPr txBox="1">
            <a:spLocks/>
          </p:cNvSpPr>
          <p:nvPr/>
        </p:nvSpPr>
        <p:spPr>
          <a:xfrm>
            <a:off x="765048" y="1404699"/>
            <a:ext cx="8153400" cy="9906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sz="3600" dirty="0" smtClean="0"/>
              <a:t>Space Probes</a:t>
            </a:r>
            <a:endParaRPr lang="en-US" sz="3600" dirty="0"/>
          </a:p>
        </p:txBody>
      </p:sp>
    </p:spTree>
    <p:extLst>
      <p:ext uri="{BB962C8B-B14F-4D97-AF65-F5344CB8AC3E}">
        <p14:creationId xmlns:p14="http://schemas.microsoft.com/office/powerpoint/2010/main" val="277691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Section 2: Early Space Missions</a:t>
            </a:r>
            <a:endParaRPr lang="en-US" dirty="0"/>
          </a:p>
        </p:txBody>
      </p:sp>
      <p:sp>
        <p:nvSpPr>
          <p:cNvPr id="3" name="Content Placeholder 2"/>
          <p:cNvSpPr>
            <a:spLocks noGrp="1"/>
          </p:cNvSpPr>
          <p:nvPr>
            <p:ph sz="quarter" idx="1"/>
          </p:nvPr>
        </p:nvSpPr>
        <p:spPr>
          <a:xfrm>
            <a:off x="612648" y="2238744"/>
            <a:ext cx="8305800" cy="4495800"/>
          </a:xfrm>
        </p:spPr>
        <p:txBody>
          <a:bodyPr>
            <a:normAutofit/>
          </a:bodyPr>
          <a:lstStyle/>
          <a:p>
            <a:pPr lvl="0"/>
            <a:r>
              <a:rPr lang="en-US" sz="2800" b="1" i="1" u="sng" dirty="0"/>
              <a:t>Mariner 2</a:t>
            </a:r>
            <a:r>
              <a:rPr lang="en-US" sz="2800" dirty="0"/>
              <a:t>, launched in 1962, traveled to Venus</a:t>
            </a:r>
          </a:p>
          <a:p>
            <a:pPr lvl="0"/>
            <a:r>
              <a:rPr lang="en-US" sz="2800" b="1" i="1" u="sng" dirty="0"/>
              <a:t>Pioneer 10</a:t>
            </a:r>
            <a:r>
              <a:rPr lang="en-US" sz="2800" dirty="0"/>
              <a:t>, launched 1972, first probe to encounter an outer planet – Jupiter – as of 2003, it was more than 12 billion km from Earth and will continue to transmit data.</a:t>
            </a:r>
          </a:p>
          <a:p>
            <a:pPr lvl="0"/>
            <a:endParaRPr lang="en-US" sz="2400" dirty="0"/>
          </a:p>
        </p:txBody>
      </p:sp>
      <p:sp>
        <p:nvSpPr>
          <p:cNvPr id="5" name="Title 1"/>
          <p:cNvSpPr txBox="1">
            <a:spLocks/>
          </p:cNvSpPr>
          <p:nvPr/>
        </p:nvSpPr>
        <p:spPr>
          <a:xfrm>
            <a:off x="765048" y="1404699"/>
            <a:ext cx="8153400" cy="9906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sz="3600" dirty="0" smtClean="0"/>
              <a:t>Space Probes</a:t>
            </a:r>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8886" y="4176568"/>
            <a:ext cx="4086225" cy="2476500"/>
          </a:xfrm>
          <a:prstGeom prst="rect">
            <a:avLst/>
          </a:prstGeom>
        </p:spPr>
      </p:pic>
    </p:spTree>
    <p:extLst>
      <p:ext uri="{BB962C8B-B14F-4D97-AF65-F5344CB8AC3E}">
        <p14:creationId xmlns:p14="http://schemas.microsoft.com/office/powerpoint/2010/main" val="1131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Section 2: Early Space Missions</a:t>
            </a:r>
            <a:endParaRPr lang="en-US" dirty="0"/>
          </a:p>
        </p:txBody>
      </p:sp>
      <p:sp>
        <p:nvSpPr>
          <p:cNvPr id="3" name="Content Placeholder 2"/>
          <p:cNvSpPr>
            <a:spLocks noGrp="1"/>
          </p:cNvSpPr>
          <p:nvPr>
            <p:ph sz="quarter" idx="1"/>
          </p:nvPr>
        </p:nvSpPr>
        <p:spPr>
          <a:xfrm>
            <a:off x="612648" y="2238744"/>
            <a:ext cx="5464879" cy="4495800"/>
          </a:xfrm>
        </p:spPr>
        <p:txBody>
          <a:bodyPr>
            <a:normAutofit/>
          </a:bodyPr>
          <a:lstStyle/>
          <a:p>
            <a:pPr lvl="0"/>
            <a:r>
              <a:rPr lang="en-US" sz="2800" b="1" i="1" u="sng" dirty="0"/>
              <a:t>Voyager 1&amp;2</a:t>
            </a:r>
            <a:r>
              <a:rPr lang="en-US" sz="2800" dirty="0"/>
              <a:t>, launched in 1977, traveled past Jupiter, Saturn, Uranus and Neptune and is currently heading toward deep space.</a:t>
            </a:r>
          </a:p>
          <a:p>
            <a:pPr lvl="0"/>
            <a:r>
              <a:rPr lang="en-US" sz="2800" b="1" i="1" u="sng" dirty="0"/>
              <a:t>Galileo</a:t>
            </a:r>
            <a:r>
              <a:rPr lang="en-US" sz="2800" dirty="0"/>
              <a:t>, launched in 1989, reached Jupiter in 1995 and released a smaller probe to enter Jupiter's atmosphere and continues to study Jupiter's moons.</a:t>
            </a:r>
          </a:p>
          <a:p>
            <a:pPr lvl="0"/>
            <a:endParaRPr lang="en-US" sz="2400" dirty="0"/>
          </a:p>
        </p:txBody>
      </p:sp>
      <p:sp>
        <p:nvSpPr>
          <p:cNvPr id="5" name="Title 1"/>
          <p:cNvSpPr txBox="1">
            <a:spLocks/>
          </p:cNvSpPr>
          <p:nvPr/>
        </p:nvSpPr>
        <p:spPr>
          <a:xfrm>
            <a:off x="765048" y="1404699"/>
            <a:ext cx="8153400" cy="9906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sz="3600" dirty="0" smtClean="0"/>
              <a:t>Space Probes</a:t>
            </a:r>
            <a:endParaRPr lang="en-US" sz="3600" dirty="0"/>
          </a:p>
        </p:txBody>
      </p:sp>
      <p:pic>
        <p:nvPicPr>
          <p:cNvPr id="6"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785427" y="2754361"/>
            <a:ext cx="3133021" cy="264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258072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Section 2: Early Space Missions</a:t>
            </a:r>
            <a:endParaRPr lang="en-US" dirty="0"/>
          </a:p>
        </p:txBody>
      </p:sp>
      <p:sp>
        <p:nvSpPr>
          <p:cNvPr id="3" name="Content Placeholder 2"/>
          <p:cNvSpPr>
            <a:spLocks noGrp="1"/>
          </p:cNvSpPr>
          <p:nvPr>
            <p:ph sz="quarter" idx="1"/>
          </p:nvPr>
        </p:nvSpPr>
        <p:spPr>
          <a:xfrm>
            <a:off x="612648" y="2238744"/>
            <a:ext cx="8153400" cy="4495800"/>
          </a:xfrm>
        </p:spPr>
        <p:txBody>
          <a:bodyPr>
            <a:normAutofit/>
          </a:bodyPr>
          <a:lstStyle/>
          <a:p>
            <a:r>
              <a:rPr lang="en-US" sz="3100" dirty="0"/>
              <a:t>1961, Soviet cosmonaut Yuri A. Gagarin became the first human in space.  He orbited Earth and returned safely.</a:t>
            </a:r>
          </a:p>
          <a:p>
            <a:r>
              <a:rPr lang="en-US" sz="3100" dirty="0"/>
              <a:t>President Kennedy made it a goal to have the US send humans to the moon before 1970.</a:t>
            </a:r>
          </a:p>
          <a:p>
            <a:pPr lvl="0"/>
            <a:endParaRPr lang="en-US" sz="2400" dirty="0"/>
          </a:p>
        </p:txBody>
      </p:sp>
      <p:sp>
        <p:nvSpPr>
          <p:cNvPr id="5" name="Title 1"/>
          <p:cNvSpPr txBox="1">
            <a:spLocks/>
          </p:cNvSpPr>
          <p:nvPr/>
        </p:nvSpPr>
        <p:spPr>
          <a:xfrm>
            <a:off x="765048" y="1404699"/>
            <a:ext cx="8153400" cy="9906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sz="3600" dirty="0" smtClean="0"/>
              <a:t>Moon Quest</a:t>
            </a:r>
            <a:endParaRPr lang="en-US" sz="3600" dirty="0"/>
          </a:p>
        </p:txBody>
      </p:sp>
    </p:spTree>
    <p:extLst>
      <p:ext uri="{BB962C8B-B14F-4D97-AF65-F5344CB8AC3E}">
        <p14:creationId xmlns:p14="http://schemas.microsoft.com/office/powerpoint/2010/main" val="726205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Section 2: Early Space Missions</a:t>
            </a:r>
            <a:endParaRPr lang="en-US" dirty="0"/>
          </a:p>
        </p:txBody>
      </p:sp>
      <p:sp>
        <p:nvSpPr>
          <p:cNvPr id="3" name="Content Placeholder 2"/>
          <p:cNvSpPr>
            <a:spLocks noGrp="1"/>
          </p:cNvSpPr>
          <p:nvPr>
            <p:ph sz="quarter" idx="1"/>
          </p:nvPr>
        </p:nvSpPr>
        <p:spPr>
          <a:xfrm>
            <a:off x="612648" y="2238744"/>
            <a:ext cx="5686552" cy="4495800"/>
          </a:xfrm>
        </p:spPr>
        <p:txBody>
          <a:bodyPr>
            <a:normAutofit/>
          </a:bodyPr>
          <a:lstStyle/>
          <a:p>
            <a:r>
              <a:rPr lang="en-US" b="1" i="1" u="sng" dirty="0"/>
              <a:t>Project Mercury</a:t>
            </a:r>
            <a:r>
              <a:rPr lang="en-US" dirty="0"/>
              <a:t>: orbit a piloted spacecraft around the Earth and return safely.  </a:t>
            </a:r>
          </a:p>
          <a:p>
            <a:pPr lvl="1"/>
            <a:r>
              <a:rPr lang="en-US" dirty="0"/>
              <a:t>May 5, 1961 – Alan B. Shepard became the first US citizen in </a:t>
            </a:r>
            <a:r>
              <a:rPr lang="en-US" dirty="0" smtClean="0"/>
              <a:t>space.</a:t>
            </a:r>
          </a:p>
          <a:p>
            <a:pPr lvl="1"/>
            <a:r>
              <a:rPr lang="en-US" dirty="0" smtClean="0"/>
              <a:t>In </a:t>
            </a:r>
            <a:r>
              <a:rPr lang="en-US" dirty="0"/>
              <a:t>1962, </a:t>
            </a:r>
            <a:r>
              <a:rPr lang="en-US" b="1" i="1" u="sng" dirty="0"/>
              <a:t>Mercury</a:t>
            </a:r>
            <a:r>
              <a:rPr lang="en-US" dirty="0"/>
              <a:t> astronaut John Glenn became the first US citizen to orbit Earth.</a:t>
            </a:r>
          </a:p>
          <a:p>
            <a:pPr lvl="0"/>
            <a:endParaRPr lang="en-US" sz="2400" dirty="0"/>
          </a:p>
        </p:txBody>
      </p:sp>
      <p:sp>
        <p:nvSpPr>
          <p:cNvPr id="5" name="Title 1"/>
          <p:cNvSpPr txBox="1">
            <a:spLocks/>
          </p:cNvSpPr>
          <p:nvPr/>
        </p:nvSpPr>
        <p:spPr>
          <a:xfrm>
            <a:off x="765048" y="1404699"/>
            <a:ext cx="8153400" cy="9906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sz="3600" dirty="0" smtClean="0"/>
              <a:t>Moon Quest</a:t>
            </a:r>
            <a:endParaRPr lang="en-US" sz="36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150003" y="2395299"/>
            <a:ext cx="2768446" cy="3460557"/>
          </a:xfrm>
          <a:prstGeom prst="rect">
            <a:avLst/>
          </a:prstGeom>
        </p:spPr>
      </p:pic>
    </p:spTree>
    <p:extLst>
      <p:ext uri="{BB962C8B-B14F-4D97-AF65-F5344CB8AC3E}">
        <p14:creationId xmlns:p14="http://schemas.microsoft.com/office/powerpoint/2010/main" val="1221523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Section 2: Early Space Missions</a:t>
            </a:r>
            <a:endParaRPr lang="en-US" dirty="0"/>
          </a:p>
        </p:txBody>
      </p:sp>
      <p:sp>
        <p:nvSpPr>
          <p:cNvPr id="3" name="Content Placeholder 2"/>
          <p:cNvSpPr>
            <a:spLocks noGrp="1"/>
          </p:cNvSpPr>
          <p:nvPr>
            <p:ph sz="quarter" idx="1"/>
          </p:nvPr>
        </p:nvSpPr>
        <p:spPr>
          <a:xfrm>
            <a:off x="612648" y="2238744"/>
            <a:ext cx="5594188" cy="4495800"/>
          </a:xfrm>
        </p:spPr>
        <p:txBody>
          <a:bodyPr>
            <a:normAutofit lnSpcReduction="10000"/>
          </a:bodyPr>
          <a:lstStyle/>
          <a:p>
            <a:r>
              <a:rPr lang="en-US" b="1" i="1" u="sng" dirty="0"/>
              <a:t>Project Gemini</a:t>
            </a:r>
            <a:r>
              <a:rPr lang="en-US" dirty="0"/>
              <a:t>: the 2</a:t>
            </a:r>
            <a:r>
              <a:rPr lang="en-US" baseline="30000" dirty="0"/>
              <a:t>nd</a:t>
            </a:r>
            <a:r>
              <a:rPr lang="en-US" dirty="0"/>
              <a:t> step to reach the moon.</a:t>
            </a:r>
          </a:p>
          <a:p>
            <a:pPr lvl="1"/>
            <a:r>
              <a:rPr lang="en-US" dirty="0"/>
              <a:t>One team met and connected with another space craft in </a:t>
            </a:r>
            <a:r>
              <a:rPr lang="en-US" dirty="0" smtClean="0"/>
              <a:t>orbit.</a:t>
            </a:r>
          </a:p>
          <a:p>
            <a:pPr lvl="1"/>
            <a:r>
              <a:rPr lang="en-US" dirty="0" smtClean="0"/>
              <a:t>Studied </a:t>
            </a:r>
            <a:r>
              <a:rPr lang="en-US" dirty="0"/>
              <a:t>the effects of space travel on the human </a:t>
            </a:r>
            <a:r>
              <a:rPr lang="en-US" dirty="0" smtClean="0"/>
              <a:t>body.</a:t>
            </a:r>
          </a:p>
          <a:p>
            <a:pPr lvl="1"/>
            <a:r>
              <a:rPr lang="en-US" dirty="0" smtClean="0"/>
              <a:t>Robotic </a:t>
            </a:r>
            <a:r>
              <a:rPr lang="en-US" dirty="0"/>
              <a:t>probes sent to the moon to investigate.  In 1966, </a:t>
            </a:r>
            <a:r>
              <a:rPr lang="en-US" b="1" i="1" u="sng" dirty="0"/>
              <a:t>Surveyor</a:t>
            </a:r>
            <a:r>
              <a:rPr lang="en-US" dirty="0"/>
              <a:t> landed on the moon, indicating that the Moon's surface could support spacecraft and humans.</a:t>
            </a:r>
          </a:p>
          <a:p>
            <a:pPr lvl="0"/>
            <a:endParaRPr lang="en-US" sz="2400" dirty="0"/>
          </a:p>
        </p:txBody>
      </p:sp>
      <p:sp>
        <p:nvSpPr>
          <p:cNvPr id="5" name="Title 1"/>
          <p:cNvSpPr txBox="1">
            <a:spLocks/>
          </p:cNvSpPr>
          <p:nvPr/>
        </p:nvSpPr>
        <p:spPr>
          <a:xfrm>
            <a:off x="765048" y="1404699"/>
            <a:ext cx="8153400" cy="9906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sz="3600" dirty="0" smtClean="0"/>
              <a:t>Moon Quest</a:t>
            </a:r>
            <a:endParaRPr lang="en-US" sz="36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970906" y="2274151"/>
            <a:ext cx="3039905" cy="2436394"/>
          </a:xfrm>
          <a:prstGeom prst="rect">
            <a:avLst/>
          </a:prstGeom>
        </p:spPr>
      </p:pic>
    </p:spTree>
    <p:extLst>
      <p:ext uri="{BB962C8B-B14F-4D97-AF65-F5344CB8AC3E}">
        <p14:creationId xmlns:p14="http://schemas.microsoft.com/office/powerpoint/2010/main" val="4092873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Section 2: Early Space Missions</a:t>
            </a:r>
            <a:endParaRPr lang="en-US" dirty="0"/>
          </a:p>
        </p:txBody>
      </p:sp>
      <p:sp>
        <p:nvSpPr>
          <p:cNvPr id="3" name="Content Placeholder 2"/>
          <p:cNvSpPr>
            <a:spLocks noGrp="1"/>
          </p:cNvSpPr>
          <p:nvPr>
            <p:ph sz="quarter" idx="1"/>
          </p:nvPr>
        </p:nvSpPr>
        <p:spPr>
          <a:xfrm>
            <a:off x="612649" y="2238744"/>
            <a:ext cx="5372516" cy="4495800"/>
          </a:xfrm>
        </p:spPr>
        <p:txBody>
          <a:bodyPr>
            <a:normAutofit/>
          </a:bodyPr>
          <a:lstStyle/>
          <a:p>
            <a:r>
              <a:rPr lang="en-US" b="1" i="1" u="sng" dirty="0"/>
              <a:t>Project Apollo</a:t>
            </a:r>
            <a:r>
              <a:rPr lang="en-US" dirty="0"/>
              <a:t>: the final stage of the program to reach the moon.</a:t>
            </a:r>
          </a:p>
          <a:p>
            <a:pPr lvl="1"/>
            <a:r>
              <a:rPr lang="en-US" dirty="0"/>
              <a:t>July 20, 1969: Apollo 11 landed on the Moon's </a:t>
            </a:r>
            <a:r>
              <a:rPr lang="en-US" dirty="0" smtClean="0"/>
              <a:t>surface.</a:t>
            </a:r>
          </a:p>
          <a:p>
            <a:pPr lvl="1"/>
            <a:r>
              <a:rPr lang="en-US" dirty="0" smtClean="0"/>
              <a:t>Neil </a:t>
            </a:r>
            <a:r>
              <a:rPr lang="en-US" dirty="0"/>
              <a:t>Armstrong was the first human to step on the surface of the </a:t>
            </a:r>
            <a:r>
              <a:rPr lang="en-US" dirty="0" smtClean="0"/>
              <a:t>moon.</a:t>
            </a:r>
          </a:p>
          <a:p>
            <a:pPr lvl="1"/>
            <a:r>
              <a:rPr lang="en-US" dirty="0" smtClean="0"/>
              <a:t>Explored </a:t>
            </a:r>
            <a:r>
              <a:rPr lang="en-US" dirty="0"/>
              <a:t>surface of the moon for 2 hours.</a:t>
            </a:r>
          </a:p>
          <a:p>
            <a:pPr lvl="0"/>
            <a:endParaRPr lang="en-US" sz="2400" dirty="0"/>
          </a:p>
        </p:txBody>
      </p:sp>
      <p:sp>
        <p:nvSpPr>
          <p:cNvPr id="5" name="Title 1"/>
          <p:cNvSpPr txBox="1">
            <a:spLocks/>
          </p:cNvSpPr>
          <p:nvPr/>
        </p:nvSpPr>
        <p:spPr>
          <a:xfrm>
            <a:off x="765048" y="1404699"/>
            <a:ext cx="8153400" cy="9906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sz="3600" dirty="0" smtClean="0"/>
              <a:t>Moon Quest</a:t>
            </a:r>
            <a:endParaRPr lang="en-US" sz="36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985165" y="2475344"/>
            <a:ext cx="2947083" cy="3332213"/>
          </a:xfrm>
          <a:prstGeom prst="rect">
            <a:avLst/>
          </a:prstGeom>
        </p:spPr>
      </p:pic>
    </p:spTree>
    <p:extLst>
      <p:ext uri="{BB962C8B-B14F-4D97-AF65-F5344CB8AC3E}">
        <p14:creationId xmlns:p14="http://schemas.microsoft.com/office/powerpoint/2010/main" val="1231168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Section 3: Current and Future Space Missions</a:t>
            </a:r>
            <a:endParaRPr lang="en-US" sz="3200" dirty="0"/>
          </a:p>
        </p:txBody>
      </p:sp>
      <p:sp>
        <p:nvSpPr>
          <p:cNvPr id="3" name="Content Placeholder 2"/>
          <p:cNvSpPr>
            <a:spLocks noGrp="1"/>
          </p:cNvSpPr>
          <p:nvPr>
            <p:ph sz="quarter" idx="1"/>
          </p:nvPr>
        </p:nvSpPr>
        <p:spPr>
          <a:xfrm>
            <a:off x="612648" y="2238744"/>
            <a:ext cx="8153399" cy="4495800"/>
          </a:xfrm>
        </p:spPr>
        <p:txBody>
          <a:bodyPr>
            <a:normAutofit/>
          </a:bodyPr>
          <a:lstStyle/>
          <a:p>
            <a:pPr lvl="0"/>
            <a:r>
              <a:rPr lang="en-US" sz="3200" u="sng" dirty="0"/>
              <a:t>Space Shuttle</a:t>
            </a:r>
            <a:r>
              <a:rPr lang="en-US" sz="3200" dirty="0"/>
              <a:t>: a reusable spacecraft that transports astronauts, satellites and other materials to and from space.</a:t>
            </a:r>
          </a:p>
          <a:p>
            <a:pPr lvl="1"/>
            <a:r>
              <a:rPr lang="en-US" sz="2800" dirty="0"/>
              <a:t>Can study effects of space travel on the human body</a:t>
            </a:r>
          </a:p>
          <a:p>
            <a:pPr lvl="1"/>
            <a:r>
              <a:rPr lang="en-US" sz="2800" dirty="0"/>
              <a:t>Launch, repair and retrieve satellites</a:t>
            </a:r>
          </a:p>
          <a:p>
            <a:pPr lvl="0"/>
            <a:endParaRPr lang="en-US" sz="2400" dirty="0"/>
          </a:p>
        </p:txBody>
      </p:sp>
      <p:sp>
        <p:nvSpPr>
          <p:cNvPr id="5" name="Title 1"/>
          <p:cNvSpPr txBox="1">
            <a:spLocks/>
          </p:cNvSpPr>
          <p:nvPr/>
        </p:nvSpPr>
        <p:spPr>
          <a:xfrm>
            <a:off x="765048" y="1404699"/>
            <a:ext cx="8153400" cy="9906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sz="3600" dirty="0" smtClean="0"/>
              <a:t>The Space Shuttle</a:t>
            </a:r>
            <a:endParaRPr lang="en-US" sz="3600" dirty="0"/>
          </a:p>
        </p:txBody>
      </p:sp>
    </p:spTree>
    <p:extLst>
      <p:ext uri="{BB962C8B-B14F-4D97-AF65-F5344CB8AC3E}">
        <p14:creationId xmlns:p14="http://schemas.microsoft.com/office/powerpoint/2010/main" val="330126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Section 3: Current and Future Space Missions</a:t>
            </a:r>
            <a:endParaRPr lang="en-US" sz="3200" dirty="0"/>
          </a:p>
        </p:txBody>
      </p:sp>
      <p:sp>
        <p:nvSpPr>
          <p:cNvPr id="3" name="Content Placeholder 2"/>
          <p:cNvSpPr>
            <a:spLocks noGrp="1"/>
          </p:cNvSpPr>
          <p:nvPr>
            <p:ph sz="quarter" idx="1"/>
          </p:nvPr>
        </p:nvSpPr>
        <p:spPr>
          <a:xfrm>
            <a:off x="612648" y="2238744"/>
            <a:ext cx="8153399" cy="4495800"/>
          </a:xfrm>
        </p:spPr>
        <p:txBody>
          <a:bodyPr>
            <a:normAutofit/>
          </a:bodyPr>
          <a:lstStyle/>
          <a:p>
            <a:pPr lvl="0"/>
            <a:r>
              <a:rPr lang="en-US" sz="2800" u="sng" dirty="0"/>
              <a:t>Space Stations</a:t>
            </a:r>
            <a:r>
              <a:rPr lang="en-US" sz="2800" dirty="0"/>
              <a:t>: a large facility with living quarters, work and exercise areas, and equipment and support systems for humans to live and work in space and conduct research.</a:t>
            </a:r>
          </a:p>
          <a:p>
            <a:pPr lvl="1"/>
            <a:r>
              <a:rPr lang="en-US" sz="2400" dirty="0"/>
              <a:t>In 1995, US and Russia began an era of cooperation and trust in exploring space.</a:t>
            </a:r>
          </a:p>
          <a:p>
            <a:pPr lvl="1"/>
            <a:r>
              <a:rPr lang="en-US" sz="2400" u="sng" dirty="0"/>
              <a:t>International Space Station</a:t>
            </a:r>
            <a:r>
              <a:rPr lang="en-US" sz="2400" dirty="0"/>
              <a:t>: a laboratory designed for long-term research projects.</a:t>
            </a:r>
          </a:p>
          <a:p>
            <a:pPr lvl="1"/>
            <a:r>
              <a:rPr lang="en-US" sz="2400" dirty="0"/>
              <a:t>More than 15 nations contributed to construction.</a:t>
            </a:r>
          </a:p>
          <a:p>
            <a:pPr lvl="0"/>
            <a:endParaRPr lang="en-US" sz="2400" dirty="0"/>
          </a:p>
        </p:txBody>
      </p:sp>
      <p:sp>
        <p:nvSpPr>
          <p:cNvPr id="5" name="Title 1"/>
          <p:cNvSpPr txBox="1">
            <a:spLocks/>
          </p:cNvSpPr>
          <p:nvPr/>
        </p:nvSpPr>
        <p:spPr>
          <a:xfrm>
            <a:off x="765048" y="1404699"/>
            <a:ext cx="8153400" cy="9906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sz="3600" dirty="0" smtClean="0"/>
              <a:t>The Space Shuttle</a:t>
            </a:r>
            <a:endParaRPr lang="en-US" sz="3600" dirty="0"/>
          </a:p>
        </p:txBody>
      </p:sp>
    </p:spTree>
    <p:extLst>
      <p:ext uri="{BB962C8B-B14F-4D97-AF65-F5344CB8AC3E}">
        <p14:creationId xmlns:p14="http://schemas.microsoft.com/office/powerpoint/2010/main" val="1677076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Section 1: Radiation from Space</a:t>
            </a:r>
            <a:endParaRPr lang="en-US" dirty="0"/>
          </a:p>
        </p:txBody>
      </p:sp>
      <p:sp>
        <p:nvSpPr>
          <p:cNvPr id="3" name="Content Placeholder 2"/>
          <p:cNvSpPr>
            <a:spLocks noGrp="1"/>
          </p:cNvSpPr>
          <p:nvPr>
            <p:ph sz="quarter" idx="1"/>
          </p:nvPr>
        </p:nvSpPr>
        <p:spPr>
          <a:xfrm>
            <a:off x="612648" y="2238744"/>
            <a:ext cx="8153400" cy="4495800"/>
          </a:xfrm>
        </p:spPr>
        <p:txBody>
          <a:bodyPr>
            <a:normAutofit lnSpcReduction="10000"/>
          </a:bodyPr>
          <a:lstStyle/>
          <a:p>
            <a:pPr lvl="0"/>
            <a:r>
              <a:rPr lang="en-US" sz="3200" dirty="0"/>
              <a:t>The light and other energy leaving a star are forms of radiation.</a:t>
            </a:r>
          </a:p>
          <a:p>
            <a:pPr lvl="0"/>
            <a:r>
              <a:rPr lang="en-US" sz="3200" u="sng" dirty="0"/>
              <a:t>Radiation</a:t>
            </a:r>
            <a:r>
              <a:rPr lang="en-US" sz="3200" dirty="0"/>
              <a:t>: </a:t>
            </a:r>
          </a:p>
          <a:p>
            <a:pPr lvl="1"/>
            <a:r>
              <a:rPr lang="en-US" sz="2800" dirty="0"/>
              <a:t>Energy that is transmitted from one place to another by electromagnetic waves.  These waves carry energy through empty space and through matter.</a:t>
            </a:r>
          </a:p>
          <a:p>
            <a:pPr lvl="0"/>
            <a:r>
              <a:rPr lang="en-US" sz="3200" u="sng" dirty="0"/>
              <a:t>Electromagnetic spectrum</a:t>
            </a:r>
            <a:r>
              <a:rPr lang="en-US" sz="3200" dirty="0"/>
              <a:t>: </a:t>
            </a:r>
          </a:p>
          <a:p>
            <a:pPr lvl="1"/>
            <a:r>
              <a:rPr lang="en-US" sz="2800" dirty="0"/>
              <a:t>The arrangement of electromagnetic waves according to their wavelengths.</a:t>
            </a:r>
          </a:p>
          <a:p>
            <a:endParaRPr lang="en-US" dirty="0" smtClean="0"/>
          </a:p>
        </p:txBody>
      </p:sp>
      <p:sp>
        <p:nvSpPr>
          <p:cNvPr id="5" name="Title 1"/>
          <p:cNvSpPr txBox="1">
            <a:spLocks/>
          </p:cNvSpPr>
          <p:nvPr/>
        </p:nvSpPr>
        <p:spPr>
          <a:xfrm>
            <a:off x="765048" y="1404699"/>
            <a:ext cx="8153400" cy="9906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sz="3600" dirty="0" smtClean="0"/>
              <a:t>Electromagnetic Waves</a:t>
            </a:r>
            <a:endParaRPr lang="en-US" sz="3600" dirty="0"/>
          </a:p>
        </p:txBody>
      </p:sp>
    </p:spTree>
    <p:extLst>
      <p:ext uri="{BB962C8B-B14F-4D97-AF65-F5344CB8AC3E}">
        <p14:creationId xmlns:p14="http://schemas.microsoft.com/office/powerpoint/2010/main" val="911684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dissolve">
                                      <p:cBhvr>
                                        <p:cTn id="20" dur="500"/>
                                        <p:tgtEl>
                                          <p:spTgt spid="3">
                                            <p:txEl>
                                              <p:pRg st="3" end="3"/>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dissolv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Section 3: Current and Future Space Missions</a:t>
            </a:r>
            <a:endParaRPr lang="en-US" sz="3200" dirty="0"/>
          </a:p>
        </p:txBody>
      </p:sp>
      <p:sp>
        <p:nvSpPr>
          <p:cNvPr id="5" name="Title 1"/>
          <p:cNvSpPr txBox="1">
            <a:spLocks/>
          </p:cNvSpPr>
          <p:nvPr/>
        </p:nvSpPr>
        <p:spPr>
          <a:xfrm>
            <a:off x="765048" y="1404699"/>
            <a:ext cx="8153400" cy="9906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sz="3600" dirty="0" smtClean="0"/>
              <a:t>The Space Shuttle</a:t>
            </a:r>
            <a:endParaRPr lang="en-US" sz="3600"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9769" y="2922659"/>
            <a:ext cx="3936279" cy="2781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12648" y="2927501"/>
            <a:ext cx="3702050" cy="277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36163249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Section 3: Current and Future Space Missions</a:t>
            </a:r>
            <a:endParaRPr lang="en-US" sz="3200" dirty="0"/>
          </a:p>
        </p:txBody>
      </p:sp>
      <p:sp>
        <p:nvSpPr>
          <p:cNvPr id="3" name="Content Placeholder 2"/>
          <p:cNvSpPr>
            <a:spLocks noGrp="1"/>
          </p:cNvSpPr>
          <p:nvPr>
            <p:ph sz="quarter" idx="1"/>
          </p:nvPr>
        </p:nvSpPr>
        <p:spPr>
          <a:xfrm>
            <a:off x="612648" y="2238744"/>
            <a:ext cx="8153399" cy="4495800"/>
          </a:xfrm>
        </p:spPr>
        <p:txBody>
          <a:bodyPr>
            <a:normAutofit/>
          </a:bodyPr>
          <a:lstStyle/>
          <a:p>
            <a:pPr lvl="0"/>
            <a:r>
              <a:rPr lang="en-US" sz="2800" dirty="0"/>
              <a:t>1996, </a:t>
            </a:r>
            <a:r>
              <a:rPr lang="en-US" sz="2800" b="1" i="1" u="sng" dirty="0"/>
              <a:t>Mars Global Surveyor</a:t>
            </a:r>
            <a:r>
              <a:rPr lang="en-US" sz="2800" dirty="0"/>
              <a:t> and </a:t>
            </a:r>
            <a:r>
              <a:rPr lang="en-US" sz="2800" b="1" i="1" u="sng" dirty="0"/>
              <a:t>Mars Pathfinder</a:t>
            </a:r>
            <a:r>
              <a:rPr lang="en-US" sz="2800" dirty="0"/>
              <a:t> orbited and landed on the surface.</a:t>
            </a:r>
          </a:p>
          <a:p>
            <a:pPr lvl="0"/>
            <a:r>
              <a:rPr lang="en-US" sz="2800" dirty="0"/>
              <a:t>Remote robot rover called </a:t>
            </a:r>
            <a:r>
              <a:rPr lang="en-US" sz="2800" u="sng" dirty="0"/>
              <a:t>Sojourner</a:t>
            </a:r>
            <a:r>
              <a:rPr lang="en-US" sz="2800" dirty="0"/>
              <a:t> gathered information and took pictures.  It was determined that water recently had seeped to the surface of Mars in some areas.</a:t>
            </a:r>
          </a:p>
          <a:p>
            <a:pPr lvl="0"/>
            <a:endParaRPr lang="en-US" sz="2400" dirty="0"/>
          </a:p>
        </p:txBody>
      </p:sp>
      <p:sp>
        <p:nvSpPr>
          <p:cNvPr id="5" name="Title 1"/>
          <p:cNvSpPr txBox="1">
            <a:spLocks/>
          </p:cNvSpPr>
          <p:nvPr/>
        </p:nvSpPr>
        <p:spPr>
          <a:xfrm>
            <a:off x="765048" y="1404699"/>
            <a:ext cx="8153400" cy="9906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sz="3600" dirty="0" smtClean="0"/>
              <a:t>Exploring Mars</a:t>
            </a:r>
            <a:endParaRPr lang="en-US" sz="3600" dirty="0"/>
          </a:p>
        </p:txBody>
      </p:sp>
    </p:spTree>
    <p:extLst>
      <p:ext uri="{BB962C8B-B14F-4D97-AF65-F5344CB8AC3E}">
        <p14:creationId xmlns:p14="http://schemas.microsoft.com/office/powerpoint/2010/main" val="3850790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Section 3: Current and Future Space Missions</a:t>
            </a:r>
            <a:endParaRPr lang="en-US" sz="3200" dirty="0"/>
          </a:p>
        </p:txBody>
      </p:sp>
      <p:sp>
        <p:nvSpPr>
          <p:cNvPr id="3" name="Content Placeholder 2"/>
          <p:cNvSpPr>
            <a:spLocks noGrp="1"/>
          </p:cNvSpPr>
          <p:nvPr>
            <p:ph sz="quarter" idx="1"/>
          </p:nvPr>
        </p:nvSpPr>
        <p:spPr>
          <a:xfrm>
            <a:off x="612648" y="2238744"/>
            <a:ext cx="8153399" cy="4495800"/>
          </a:xfrm>
        </p:spPr>
        <p:txBody>
          <a:bodyPr>
            <a:normAutofit/>
          </a:bodyPr>
          <a:lstStyle/>
          <a:p>
            <a:pPr lvl="0"/>
            <a:r>
              <a:rPr lang="en-US" sz="2800" dirty="0"/>
              <a:t>2002, </a:t>
            </a:r>
            <a:r>
              <a:rPr lang="en-US" sz="2800" b="1" i="1" u="sng" dirty="0"/>
              <a:t>Mars Odyssey</a:t>
            </a:r>
            <a:r>
              <a:rPr lang="en-US" sz="2800" dirty="0"/>
              <a:t> began mapping the surface of Mars.</a:t>
            </a:r>
          </a:p>
          <a:p>
            <a:pPr lvl="0"/>
            <a:r>
              <a:rPr lang="en-US" sz="2800" dirty="0"/>
              <a:t>Determined that Martian soil contains frozen water in the southern polar area.</a:t>
            </a:r>
          </a:p>
          <a:p>
            <a:pPr lvl="0"/>
            <a:endParaRPr lang="en-US" sz="2400" dirty="0"/>
          </a:p>
        </p:txBody>
      </p:sp>
      <p:sp>
        <p:nvSpPr>
          <p:cNvPr id="5" name="Title 1"/>
          <p:cNvSpPr txBox="1">
            <a:spLocks/>
          </p:cNvSpPr>
          <p:nvPr/>
        </p:nvSpPr>
        <p:spPr>
          <a:xfrm>
            <a:off x="765048" y="1404699"/>
            <a:ext cx="8153400" cy="9906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sz="3600" dirty="0" smtClean="0"/>
              <a:t>Exploring Mars</a:t>
            </a:r>
            <a:endParaRPr lang="en-US" sz="3600" dirty="0"/>
          </a:p>
        </p:txBody>
      </p:sp>
      <p:pic>
        <p:nvPicPr>
          <p:cNvPr id="6" name="Picture 4" descr="C:\Users\jbanjavcic\AppData\Local\Microsoft\Windows\Temporary Internet Files\Content.IE5\PQ8UGBA6\MP900178712[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a:xfrm>
            <a:off x="2780035" y="4104290"/>
            <a:ext cx="4123426" cy="2613001"/>
          </a:xfrm>
          <a:prstGeom prst="rect">
            <a:avLst/>
          </a:prstGeom>
          <a:noFill/>
        </p:spPr>
      </p:pic>
    </p:spTree>
    <p:extLst>
      <p:ext uri="{BB962C8B-B14F-4D97-AF65-F5344CB8AC3E}">
        <p14:creationId xmlns:p14="http://schemas.microsoft.com/office/powerpoint/2010/main" val="316173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smtClean="0"/>
              <a:t>Space </a:t>
            </a:r>
            <a:r>
              <a:rPr lang="en-US" dirty="0" smtClean="0"/>
              <a:t>Exploration Timeline</a:t>
            </a:r>
            <a:endParaRPr lang="en-US" dirty="0"/>
          </a:p>
        </p:txBody>
      </p:sp>
      <p:sp>
        <p:nvSpPr>
          <p:cNvPr id="3" name="Content Placeholder 2"/>
          <p:cNvSpPr>
            <a:spLocks noGrp="1"/>
          </p:cNvSpPr>
          <p:nvPr>
            <p:ph sz="quarter" idx="1"/>
          </p:nvPr>
        </p:nvSpPr>
        <p:spPr>
          <a:xfrm>
            <a:off x="3512561" y="1794294"/>
            <a:ext cx="5253487" cy="4310522"/>
          </a:xfrm>
        </p:spPr>
        <p:txBody>
          <a:bodyPr>
            <a:normAutofit fontScale="92500" lnSpcReduction="10000"/>
          </a:bodyPr>
          <a:lstStyle/>
          <a:p>
            <a:r>
              <a:rPr lang="en-US" sz="2800" b="1" dirty="0"/>
              <a:t>Pick </a:t>
            </a:r>
            <a:r>
              <a:rPr lang="en-US" sz="2800" b="1" u="sng" dirty="0"/>
              <a:t>6</a:t>
            </a:r>
            <a:r>
              <a:rPr lang="en-US" sz="2800" b="1" dirty="0"/>
              <a:t> important events from the </a:t>
            </a:r>
            <a:r>
              <a:rPr lang="en-US" sz="2800" b="1" dirty="0" smtClean="0"/>
              <a:t>History of </a:t>
            </a:r>
            <a:r>
              <a:rPr lang="en-US" sz="2800" b="1" smtClean="0"/>
              <a:t>Space Exploration.</a:t>
            </a:r>
            <a:endParaRPr lang="en-US" sz="2800" b="1" dirty="0" smtClean="0"/>
          </a:p>
          <a:p>
            <a:pPr lvl="1"/>
            <a:r>
              <a:rPr lang="en-US" sz="2400" dirty="0" smtClean="0"/>
              <a:t>These </a:t>
            </a:r>
            <a:r>
              <a:rPr lang="en-US" sz="2400" dirty="0"/>
              <a:t>should have the greatest impact on how far we’ve come since the beginning of the Space Race to present </a:t>
            </a:r>
            <a:r>
              <a:rPr lang="en-US" sz="2400" dirty="0" smtClean="0"/>
              <a:t>day.</a:t>
            </a:r>
          </a:p>
          <a:p>
            <a:r>
              <a:rPr lang="en-US" sz="2800" b="1" dirty="0" smtClean="0"/>
              <a:t>For </a:t>
            </a:r>
            <a:r>
              <a:rPr lang="en-US" sz="2800" b="1" dirty="0"/>
              <a:t>each event, you must </a:t>
            </a:r>
            <a:r>
              <a:rPr lang="en-US" sz="2800" b="1" dirty="0" smtClean="0"/>
              <a:t>include:</a:t>
            </a:r>
          </a:p>
          <a:p>
            <a:pPr lvl="1"/>
            <a:r>
              <a:rPr lang="en-US" sz="2400" dirty="0" smtClean="0"/>
              <a:t>The </a:t>
            </a:r>
            <a:r>
              <a:rPr lang="en-US" sz="2400" dirty="0"/>
              <a:t>date (</a:t>
            </a:r>
            <a:r>
              <a:rPr lang="en-US" sz="2400" dirty="0" smtClean="0"/>
              <a:t>year)</a:t>
            </a:r>
          </a:p>
          <a:p>
            <a:pPr lvl="1"/>
            <a:r>
              <a:rPr lang="en-US" sz="2400" dirty="0" smtClean="0"/>
              <a:t>A </a:t>
            </a:r>
            <a:r>
              <a:rPr lang="en-US" sz="2400" dirty="0"/>
              <a:t>detailed explanation of the </a:t>
            </a:r>
            <a:r>
              <a:rPr lang="en-US" sz="2400" dirty="0" smtClean="0"/>
              <a:t>event</a:t>
            </a:r>
          </a:p>
          <a:p>
            <a:pPr lvl="1"/>
            <a:r>
              <a:rPr lang="en-US" sz="2400" dirty="0" smtClean="0"/>
              <a:t>A picture</a:t>
            </a:r>
          </a:p>
          <a:p>
            <a:r>
              <a:rPr lang="en-US" sz="2800" b="1" dirty="0" smtClean="0"/>
              <a:t>Don’t </a:t>
            </a:r>
            <a:r>
              <a:rPr lang="en-US" sz="2800" b="1" dirty="0"/>
              <a:t>forget a title.</a:t>
            </a:r>
          </a:p>
          <a:p>
            <a:pPr lvl="0"/>
            <a:endParaRPr lang="en-US" sz="2400" dirty="0"/>
          </a:p>
        </p:txBody>
      </p:sp>
      <p:pic>
        <p:nvPicPr>
          <p:cNvPr id="7" name="Picture 3" descr="C:\Users\jbanjavcic\AppData\Local\Microsoft\Windows\Temporary Internet Files\Content.IE5\556BNLBM\MP900289208[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43520" y="1874874"/>
            <a:ext cx="3169041" cy="397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4255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ssolve">
                                      <p:cBhvr>
                                        <p:cTn id="18" dur="500"/>
                                        <p:tgtEl>
                                          <p:spTgt spid="3">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ssolve">
                                      <p:cBhvr>
                                        <p:cTn id="21" dur="500"/>
                                        <p:tgtEl>
                                          <p:spTgt spid="3">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dissolv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dissolve">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Section 1: Radiation from Space</a:t>
            </a:r>
            <a:endParaRPr lang="en-US" dirty="0"/>
          </a:p>
        </p:txBody>
      </p:sp>
      <p:sp>
        <p:nvSpPr>
          <p:cNvPr id="3" name="Content Placeholder 2"/>
          <p:cNvSpPr>
            <a:spLocks noGrp="1"/>
          </p:cNvSpPr>
          <p:nvPr>
            <p:ph sz="quarter" idx="1"/>
          </p:nvPr>
        </p:nvSpPr>
        <p:spPr>
          <a:xfrm>
            <a:off x="612648" y="2238744"/>
            <a:ext cx="8153400" cy="4495800"/>
          </a:xfrm>
        </p:spPr>
        <p:txBody>
          <a:bodyPr>
            <a:normAutofit lnSpcReduction="10000"/>
          </a:bodyPr>
          <a:lstStyle/>
          <a:p>
            <a:pPr lvl="0"/>
            <a:r>
              <a:rPr lang="en-US" sz="3200" dirty="0"/>
              <a:t>Forms of electromagnetic waves also differ in frequency</a:t>
            </a:r>
          </a:p>
          <a:p>
            <a:pPr lvl="0"/>
            <a:r>
              <a:rPr lang="en-US" sz="3200" u="sng" dirty="0"/>
              <a:t>Frequency</a:t>
            </a:r>
            <a:r>
              <a:rPr lang="en-US" sz="3200" dirty="0"/>
              <a:t>:</a:t>
            </a:r>
          </a:p>
          <a:p>
            <a:pPr lvl="1"/>
            <a:r>
              <a:rPr lang="en-US" sz="2800" dirty="0"/>
              <a:t>The number of wave crests that pass a given point per unit of time.</a:t>
            </a:r>
          </a:p>
          <a:p>
            <a:pPr lvl="1"/>
            <a:r>
              <a:rPr lang="en-US" sz="2800" dirty="0"/>
              <a:t>The shorter the wavelength, the higher the frequency.</a:t>
            </a:r>
          </a:p>
          <a:p>
            <a:pPr lvl="1"/>
            <a:r>
              <a:rPr lang="en-US" sz="2800" dirty="0"/>
              <a:t>Although electromagnetic waves differ in wavelengths, they all travel at 300,000 km/s = the speed of light.</a:t>
            </a:r>
          </a:p>
          <a:p>
            <a:endParaRPr lang="en-US" dirty="0" smtClean="0"/>
          </a:p>
        </p:txBody>
      </p:sp>
      <p:sp>
        <p:nvSpPr>
          <p:cNvPr id="5" name="Title 1"/>
          <p:cNvSpPr txBox="1">
            <a:spLocks/>
          </p:cNvSpPr>
          <p:nvPr/>
        </p:nvSpPr>
        <p:spPr>
          <a:xfrm>
            <a:off x="765048" y="1404699"/>
            <a:ext cx="8153400" cy="9906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sz="3600" dirty="0" smtClean="0"/>
              <a:t>Electromagnetic Waves</a:t>
            </a:r>
            <a:endParaRPr lang="en-US" sz="3600" dirty="0"/>
          </a:p>
        </p:txBody>
      </p:sp>
    </p:spTree>
    <p:extLst>
      <p:ext uri="{BB962C8B-B14F-4D97-AF65-F5344CB8AC3E}">
        <p14:creationId xmlns:p14="http://schemas.microsoft.com/office/powerpoint/2010/main" val="2749073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ssolve">
                                      <p:cBhvr>
                                        <p:cTn id="18" dur="500"/>
                                        <p:tgtEl>
                                          <p:spTgt spid="3">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ssolv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721" y="244826"/>
            <a:ext cx="8379360" cy="6391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413949067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Section 1: Radiation from Space</a:t>
            </a:r>
            <a:endParaRPr lang="en-US" dirty="0"/>
          </a:p>
        </p:txBody>
      </p:sp>
      <p:sp>
        <p:nvSpPr>
          <p:cNvPr id="3" name="Content Placeholder 2"/>
          <p:cNvSpPr>
            <a:spLocks noGrp="1"/>
          </p:cNvSpPr>
          <p:nvPr>
            <p:ph sz="quarter" idx="1"/>
          </p:nvPr>
        </p:nvSpPr>
        <p:spPr>
          <a:xfrm>
            <a:off x="612648" y="2238744"/>
            <a:ext cx="8153400" cy="4495800"/>
          </a:xfrm>
        </p:spPr>
        <p:txBody>
          <a:bodyPr>
            <a:normAutofit/>
          </a:bodyPr>
          <a:lstStyle/>
          <a:p>
            <a:pPr lvl="0"/>
            <a:r>
              <a:rPr lang="en-US" sz="3200" dirty="0"/>
              <a:t>Optical telescopes use light, which is a form of electromagnetic radiation, to produce magnified images of objects.  Light is collected by an objective lens or mirror, which then forms an image at the focal point of the telescope.</a:t>
            </a:r>
          </a:p>
          <a:p>
            <a:endParaRPr lang="en-US" dirty="0" smtClean="0"/>
          </a:p>
        </p:txBody>
      </p:sp>
      <p:sp>
        <p:nvSpPr>
          <p:cNvPr id="5" name="Title 1"/>
          <p:cNvSpPr txBox="1">
            <a:spLocks/>
          </p:cNvSpPr>
          <p:nvPr/>
        </p:nvSpPr>
        <p:spPr>
          <a:xfrm>
            <a:off x="765048" y="1404699"/>
            <a:ext cx="8153400" cy="9906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sz="3600" dirty="0" smtClean="0"/>
              <a:t>Optical Telescopes</a:t>
            </a:r>
            <a:endParaRPr lang="en-US" sz="3600" dirty="0"/>
          </a:p>
        </p:txBody>
      </p:sp>
    </p:spTree>
    <p:extLst>
      <p:ext uri="{BB962C8B-B14F-4D97-AF65-F5344CB8AC3E}">
        <p14:creationId xmlns:p14="http://schemas.microsoft.com/office/powerpoint/2010/main" val="931022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Section 1: Radiation from Space</a:t>
            </a:r>
            <a:endParaRPr lang="en-US" dirty="0"/>
          </a:p>
        </p:txBody>
      </p:sp>
      <p:sp>
        <p:nvSpPr>
          <p:cNvPr id="3" name="Content Placeholder 2"/>
          <p:cNvSpPr>
            <a:spLocks noGrp="1"/>
          </p:cNvSpPr>
          <p:nvPr>
            <p:ph sz="quarter" idx="1"/>
          </p:nvPr>
        </p:nvSpPr>
        <p:spPr>
          <a:xfrm>
            <a:off x="612648" y="2238744"/>
            <a:ext cx="4661316" cy="4495800"/>
          </a:xfrm>
        </p:spPr>
        <p:txBody>
          <a:bodyPr>
            <a:normAutofit lnSpcReduction="10000"/>
          </a:bodyPr>
          <a:lstStyle/>
          <a:p>
            <a:pPr lvl="0"/>
            <a:r>
              <a:rPr lang="en-US" sz="2800" u="sng" dirty="0"/>
              <a:t>Refracting telescope</a:t>
            </a:r>
            <a:r>
              <a:rPr lang="en-US" sz="2800" dirty="0"/>
              <a:t>: uses convex lenses (curved outward like the surface of a ball)</a:t>
            </a:r>
          </a:p>
          <a:p>
            <a:pPr lvl="0"/>
            <a:r>
              <a:rPr lang="en-US" sz="2800" u="sng" dirty="0"/>
              <a:t>Reflecting telescope</a:t>
            </a:r>
            <a:r>
              <a:rPr lang="en-US" sz="2800" dirty="0"/>
              <a:t>: uses concave lenses (curved inward)</a:t>
            </a:r>
          </a:p>
          <a:p>
            <a:r>
              <a:rPr lang="en-US" sz="2800" u="sng" dirty="0"/>
              <a:t>Radio Telescope</a:t>
            </a:r>
            <a:r>
              <a:rPr lang="en-US" sz="2800" dirty="0"/>
              <a:t>: used to study radio waves traveling through space. </a:t>
            </a:r>
            <a:endParaRPr lang="en-US" sz="2800" dirty="0" smtClean="0"/>
          </a:p>
        </p:txBody>
      </p:sp>
      <p:sp>
        <p:nvSpPr>
          <p:cNvPr id="5" name="Title 1"/>
          <p:cNvSpPr txBox="1">
            <a:spLocks/>
          </p:cNvSpPr>
          <p:nvPr/>
        </p:nvSpPr>
        <p:spPr>
          <a:xfrm>
            <a:off x="765048" y="1404699"/>
            <a:ext cx="8153400" cy="9906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sz="3600" dirty="0" smtClean="0"/>
              <a:t>Optical Telescopes</a:t>
            </a:r>
            <a:endParaRPr lang="en-US" sz="3600"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5287" y="1560946"/>
            <a:ext cx="3079494" cy="1514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86852" y="3075710"/>
            <a:ext cx="2927929" cy="198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8"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663997" y="5055748"/>
            <a:ext cx="2422073" cy="158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2945952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Section 1: Radiation from Space</a:t>
            </a:r>
            <a:endParaRPr lang="en-US" dirty="0"/>
          </a:p>
        </p:txBody>
      </p:sp>
      <p:sp>
        <p:nvSpPr>
          <p:cNvPr id="3" name="Content Placeholder 2"/>
          <p:cNvSpPr>
            <a:spLocks noGrp="1"/>
          </p:cNvSpPr>
          <p:nvPr>
            <p:ph sz="quarter" idx="1"/>
          </p:nvPr>
        </p:nvSpPr>
        <p:spPr>
          <a:xfrm>
            <a:off x="612648" y="2238744"/>
            <a:ext cx="8305800" cy="4495800"/>
          </a:xfrm>
        </p:spPr>
        <p:txBody>
          <a:bodyPr>
            <a:normAutofit/>
          </a:bodyPr>
          <a:lstStyle/>
          <a:p>
            <a:pPr lvl="0"/>
            <a:r>
              <a:rPr lang="en-US" sz="2800" dirty="0"/>
              <a:t>Most optical telescopes used by professional astronomers are housed in buildings called </a:t>
            </a:r>
            <a:r>
              <a:rPr lang="en-US" sz="2800" u="sng" dirty="0"/>
              <a:t>observatories</a:t>
            </a:r>
            <a:r>
              <a:rPr lang="en-US" sz="2800" dirty="0" smtClean="0"/>
              <a:t>.</a:t>
            </a:r>
            <a:endParaRPr lang="en-US" sz="2800" dirty="0"/>
          </a:p>
        </p:txBody>
      </p:sp>
      <p:sp>
        <p:nvSpPr>
          <p:cNvPr id="5" name="Title 1"/>
          <p:cNvSpPr txBox="1">
            <a:spLocks/>
          </p:cNvSpPr>
          <p:nvPr/>
        </p:nvSpPr>
        <p:spPr>
          <a:xfrm>
            <a:off x="765048" y="1404699"/>
            <a:ext cx="8153400" cy="9906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sz="3600" dirty="0" smtClean="0"/>
              <a:t>Optical Telescopes</a:t>
            </a:r>
            <a:endParaRPr lang="en-US" sz="3600" dirty="0"/>
          </a:p>
        </p:txBody>
      </p:sp>
      <p:sp>
        <p:nvSpPr>
          <p:cNvPr id="8" name="Content Placeholder 2"/>
          <p:cNvSpPr txBox="1">
            <a:spLocks/>
          </p:cNvSpPr>
          <p:nvPr/>
        </p:nvSpPr>
        <p:spPr>
          <a:xfrm>
            <a:off x="612648" y="3694544"/>
            <a:ext cx="5141607" cy="2890983"/>
          </a:xfrm>
          <a:prstGeom prst="rect">
            <a:avLst/>
          </a:prstGeom>
        </p:spPr>
        <p:txBody>
          <a:bodyPr vert="horz">
            <a:normAutofit lnSpcReduction="1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2800" b="1" i="1" u="sng" dirty="0" smtClean="0"/>
              <a:t>Hubble Space Telescope</a:t>
            </a:r>
            <a:r>
              <a:rPr lang="en-US" sz="2800" dirty="0" smtClean="0"/>
              <a:t>: launched in 1990 by the space shuttle Discovery, repaired from 1993-1999 (mirrors in telescope were misshapen), has taken pictures of large clusters of galaxies since then.</a:t>
            </a:r>
            <a:endParaRPr lang="en-US" sz="2800" dirty="0"/>
          </a:p>
        </p:txBody>
      </p:sp>
      <p:pic>
        <p:nvPicPr>
          <p:cNvPr id="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4255" y="3837708"/>
            <a:ext cx="3066448" cy="2267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2360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dissolve">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Section 2: Early Space Missions</a:t>
            </a:r>
            <a:endParaRPr lang="en-US" dirty="0"/>
          </a:p>
        </p:txBody>
      </p:sp>
      <p:sp>
        <p:nvSpPr>
          <p:cNvPr id="3" name="Content Placeholder 2"/>
          <p:cNvSpPr>
            <a:spLocks noGrp="1"/>
          </p:cNvSpPr>
          <p:nvPr>
            <p:ph sz="quarter" idx="1"/>
          </p:nvPr>
        </p:nvSpPr>
        <p:spPr>
          <a:xfrm>
            <a:off x="612648" y="2238744"/>
            <a:ext cx="8305800" cy="4495800"/>
          </a:xfrm>
        </p:spPr>
        <p:txBody>
          <a:bodyPr>
            <a:normAutofit/>
          </a:bodyPr>
          <a:lstStyle/>
          <a:p>
            <a:pPr lvl="0"/>
            <a:r>
              <a:rPr lang="en-US" sz="3200" dirty="0"/>
              <a:t>To break free of gravity and Earth's orbit, space-crafts must travel at speeds greater than 11 km/s</a:t>
            </a:r>
          </a:p>
          <a:p>
            <a:pPr lvl="0"/>
            <a:r>
              <a:rPr lang="en-US" sz="3200" u="sng" dirty="0"/>
              <a:t>Rocket</a:t>
            </a:r>
            <a:r>
              <a:rPr lang="en-US" sz="3200" dirty="0"/>
              <a:t>: a special engine that can work in space and burns liquid or solid fuel</a:t>
            </a:r>
          </a:p>
          <a:p>
            <a:pPr lvl="0"/>
            <a:r>
              <a:rPr lang="en-US" sz="3200" u="sng" dirty="0"/>
              <a:t>Satellite</a:t>
            </a:r>
            <a:r>
              <a:rPr lang="en-US" sz="3200" dirty="0"/>
              <a:t>: any object that revolves around another object</a:t>
            </a:r>
            <a:r>
              <a:rPr lang="en-US" sz="3200" dirty="0" smtClean="0"/>
              <a:t>.</a:t>
            </a:r>
            <a:endParaRPr lang="en-US" sz="3200" dirty="0"/>
          </a:p>
        </p:txBody>
      </p:sp>
      <p:sp>
        <p:nvSpPr>
          <p:cNvPr id="5" name="Title 1"/>
          <p:cNvSpPr txBox="1">
            <a:spLocks/>
          </p:cNvSpPr>
          <p:nvPr/>
        </p:nvSpPr>
        <p:spPr>
          <a:xfrm>
            <a:off x="765048" y="1404699"/>
            <a:ext cx="8153400" cy="9906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sz="3600" dirty="0" smtClean="0"/>
              <a:t>The First Missions Into Space</a:t>
            </a:r>
            <a:endParaRPr lang="en-US" sz="3600" dirty="0"/>
          </a:p>
        </p:txBody>
      </p:sp>
    </p:spTree>
    <p:extLst>
      <p:ext uri="{BB962C8B-B14F-4D97-AF65-F5344CB8AC3E}">
        <p14:creationId xmlns:p14="http://schemas.microsoft.com/office/powerpoint/2010/main" val="2636064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Section 2: Early Space Missions</a:t>
            </a:r>
            <a:endParaRPr lang="en-US" dirty="0"/>
          </a:p>
        </p:txBody>
      </p:sp>
      <p:sp>
        <p:nvSpPr>
          <p:cNvPr id="3" name="Content Placeholder 2"/>
          <p:cNvSpPr>
            <a:spLocks noGrp="1"/>
          </p:cNvSpPr>
          <p:nvPr>
            <p:ph sz="quarter" idx="1"/>
          </p:nvPr>
        </p:nvSpPr>
        <p:spPr>
          <a:xfrm>
            <a:off x="612648" y="2238744"/>
            <a:ext cx="8305800" cy="4495800"/>
          </a:xfrm>
        </p:spPr>
        <p:txBody>
          <a:bodyPr>
            <a:normAutofit/>
          </a:bodyPr>
          <a:lstStyle/>
          <a:p>
            <a:pPr lvl="0"/>
            <a:r>
              <a:rPr lang="en-US" sz="3200" dirty="0"/>
              <a:t>When an object enters space, it travels in a straight line unless a force, such as gravity, makes it turn.  Earth's gravity pulls a satellite toward Earth.</a:t>
            </a:r>
          </a:p>
          <a:p>
            <a:pPr lvl="0"/>
            <a:r>
              <a:rPr lang="en-US" sz="3200" dirty="0"/>
              <a:t>The result of the satellite traveling forward while at the same time being pulled toward Earth is a curved path called an </a:t>
            </a:r>
            <a:r>
              <a:rPr lang="en-US" sz="3200" u="sng" dirty="0"/>
              <a:t>orbit</a:t>
            </a:r>
            <a:r>
              <a:rPr lang="en-US" sz="3200" dirty="0"/>
              <a:t>, around Earth.</a:t>
            </a:r>
          </a:p>
        </p:txBody>
      </p:sp>
      <p:sp>
        <p:nvSpPr>
          <p:cNvPr id="5" name="Title 1"/>
          <p:cNvSpPr txBox="1">
            <a:spLocks/>
          </p:cNvSpPr>
          <p:nvPr/>
        </p:nvSpPr>
        <p:spPr>
          <a:xfrm>
            <a:off x="765048" y="1404699"/>
            <a:ext cx="8153400" cy="9906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sz="3600" dirty="0" smtClean="0"/>
              <a:t>The First Missions Into Space</a:t>
            </a:r>
            <a:endParaRPr lang="en-US" sz="3600" dirty="0"/>
          </a:p>
        </p:txBody>
      </p:sp>
    </p:spTree>
    <p:extLst>
      <p:ext uri="{BB962C8B-B14F-4D97-AF65-F5344CB8AC3E}">
        <p14:creationId xmlns:p14="http://schemas.microsoft.com/office/powerpoint/2010/main" val="1524878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1208</TotalTime>
  <Words>1148</Words>
  <Application>Microsoft Office PowerPoint</Application>
  <PresentationFormat>On-screen Show (4:3)</PresentationFormat>
  <Paragraphs>106</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Median</vt:lpstr>
      <vt:lpstr>Chapter twenty-two</vt:lpstr>
      <vt:lpstr>Section 1: Radiation from Space</vt:lpstr>
      <vt:lpstr>Section 1: Radiation from Space</vt:lpstr>
      <vt:lpstr>PowerPoint Presentation</vt:lpstr>
      <vt:lpstr>Section 1: Radiation from Space</vt:lpstr>
      <vt:lpstr>Section 1: Radiation from Space</vt:lpstr>
      <vt:lpstr>Section 1: Radiation from Space</vt:lpstr>
      <vt:lpstr>Section 2: Early Space Missions</vt:lpstr>
      <vt:lpstr>Section 2: Early Space Missions</vt:lpstr>
      <vt:lpstr>Section 2: Early Space Missions</vt:lpstr>
      <vt:lpstr>Section 2: Early Space Missions</vt:lpstr>
      <vt:lpstr>Section 2: Early Space Missions</vt:lpstr>
      <vt:lpstr>Section 2: Early Space Missions</vt:lpstr>
      <vt:lpstr>Section 2: Early Space Missions</vt:lpstr>
      <vt:lpstr>Section 2: Early Space Missions</vt:lpstr>
      <vt:lpstr>Section 2: Early Space Missions</vt:lpstr>
      <vt:lpstr>Section 2: Early Space Missions</vt:lpstr>
      <vt:lpstr>Section 3: Current and Future Space Missions</vt:lpstr>
      <vt:lpstr>Section 3: Current and Future Space Missions</vt:lpstr>
      <vt:lpstr>Section 3: Current and Future Space Missions</vt:lpstr>
      <vt:lpstr>Section 3: Current and Future Space Missions</vt:lpstr>
      <vt:lpstr>Section 3: Current and Future Space Missions</vt:lpstr>
      <vt:lpstr>Space Exploration Timeline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one</dc:title>
  <dc:creator>Amanda Pinkstaff</dc:creator>
  <cp:lastModifiedBy>Amanda Pinkstaff</cp:lastModifiedBy>
  <cp:revision>40</cp:revision>
  <dcterms:created xsi:type="dcterms:W3CDTF">2012-08-12T20:01:25Z</dcterms:created>
  <dcterms:modified xsi:type="dcterms:W3CDTF">2013-03-21T22:56:02Z</dcterms:modified>
</cp:coreProperties>
</file>