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30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3F9DD-C343-402D-AE6B-8AEDF430F65C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B8AEB-5807-4D3C-B829-E9078BA3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5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4/8/2013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4/8/2013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4/8/2013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4/8/2013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4/8/2013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4/8/2013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23 &amp;24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Solar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</a:t>
            </a:r>
            <a:r>
              <a:rPr lang="en-US" dirty="0" smtClean="0"/>
              <a:t>2: The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38744"/>
            <a:ext cx="8153399" cy="449580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Relationship of the Moon</a:t>
            </a:r>
          </a:p>
          <a:p>
            <a:pPr lvl="1"/>
            <a:r>
              <a:rPr lang="en-US" sz="2800" dirty="0"/>
              <a:t>The moon rotates on its axis and revolves around the Earth, just as the Earth relates to the Sun.</a:t>
            </a:r>
          </a:p>
          <a:p>
            <a:pPr lvl="1"/>
            <a:r>
              <a:rPr lang="en-US" sz="2800" dirty="0"/>
              <a:t>The moon’s rotation = 27.3 days.</a:t>
            </a:r>
          </a:p>
          <a:p>
            <a:pPr lvl="1"/>
            <a:r>
              <a:rPr lang="en-US" sz="2800" dirty="0"/>
              <a:t>The moon’s revolution = 27.3 days.</a:t>
            </a:r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Motion of the Moon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04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</a:t>
            </a:r>
            <a:r>
              <a:rPr lang="en-US" dirty="0" smtClean="0"/>
              <a:t>2: The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38744"/>
            <a:ext cx="8153399" cy="4495800"/>
          </a:xfrm>
        </p:spPr>
        <p:txBody>
          <a:bodyPr>
            <a:normAutofit/>
          </a:bodyPr>
          <a:lstStyle/>
          <a:p>
            <a:pPr lvl="0"/>
            <a:r>
              <a:rPr lang="en-US" sz="3200" u="sng" dirty="0"/>
              <a:t>Moon phases:</a:t>
            </a:r>
            <a:endParaRPr lang="en-US" sz="3200" dirty="0"/>
          </a:p>
          <a:p>
            <a:pPr lvl="1"/>
            <a:r>
              <a:rPr lang="en-US" sz="2800" dirty="0"/>
              <a:t>The different forms the moon takes in its appearance from the Earth.</a:t>
            </a:r>
          </a:p>
          <a:p>
            <a:pPr lvl="1"/>
            <a:r>
              <a:rPr lang="en-US" sz="2800" dirty="0"/>
              <a:t>This depends on the position of the Moon with the Earth and the Sun. </a:t>
            </a:r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Phases of the Moon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48" y="4320706"/>
            <a:ext cx="4086225" cy="241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2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</a:t>
            </a:r>
            <a:r>
              <a:rPr lang="en-US" dirty="0" smtClean="0"/>
              <a:t>2: The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38744"/>
            <a:ext cx="8153399" cy="4495800"/>
          </a:xfrm>
        </p:spPr>
        <p:txBody>
          <a:bodyPr>
            <a:normAutofit/>
          </a:bodyPr>
          <a:lstStyle/>
          <a:p>
            <a:pPr lvl="0"/>
            <a:r>
              <a:rPr lang="en-US" sz="3200" u="sng" dirty="0"/>
              <a:t>New Moon</a:t>
            </a:r>
            <a:r>
              <a:rPr lang="en-US" sz="3200" dirty="0"/>
              <a:t>:</a:t>
            </a:r>
          </a:p>
          <a:p>
            <a:pPr lvl="1"/>
            <a:r>
              <a:rPr lang="en-US" sz="2800" dirty="0"/>
              <a:t>When the moon is between the Earth and the Sun.</a:t>
            </a:r>
          </a:p>
          <a:p>
            <a:pPr lvl="1"/>
            <a:r>
              <a:rPr lang="en-US" sz="2800" dirty="0"/>
              <a:t>The dark side of the Moon faces the Earth during a New Moon.</a:t>
            </a:r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Phases of the Moon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273" y="3800475"/>
            <a:ext cx="28384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0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</a:t>
            </a:r>
            <a:r>
              <a:rPr lang="en-US" dirty="0" smtClean="0"/>
              <a:t>2: The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38744"/>
            <a:ext cx="8153399" cy="4495800"/>
          </a:xfrm>
        </p:spPr>
        <p:txBody>
          <a:bodyPr>
            <a:normAutofit/>
          </a:bodyPr>
          <a:lstStyle/>
          <a:p>
            <a:pPr lvl="0"/>
            <a:r>
              <a:rPr lang="en-US" sz="3200" u="sng" dirty="0"/>
              <a:t>Waxing Phase</a:t>
            </a:r>
            <a:r>
              <a:rPr lang="en-US" sz="3200" dirty="0"/>
              <a:t>: </a:t>
            </a:r>
          </a:p>
          <a:p>
            <a:pPr lvl="1"/>
            <a:r>
              <a:rPr lang="en-US" sz="2800" dirty="0"/>
              <a:t>Following a New Moon, means more of the illuminated half of the Moon can be seen each night and the Moon gets bigger.</a:t>
            </a:r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Phases of the Moon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75" y="3870694"/>
            <a:ext cx="2711450" cy="27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2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</a:t>
            </a:r>
            <a:r>
              <a:rPr lang="en-US" dirty="0" smtClean="0"/>
              <a:t>2: The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38744"/>
            <a:ext cx="8153399" cy="4495800"/>
          </a:xfrm>
        </p:spPr>
        <p:txBody>
          <a:bodyPr>
            <a:normAutofit/>
          </a:bodyPr>
          <a:lstStyle/>
          <a:p>
            <a:pPr lvl="0"/>
            <a:r>
              <a:rPr lang="en-US" sz="3200" u="sng" dirty="0"/>
              <a:t>Full Moon:</a:t>
            </a:r>
            <a:endParaRPr lang="en-US" sz="3200" dirty="0"/>
          </a:p>
          <a:p>
            <a:pPr lvl="1"/>
            <a:r>
              <a:rPr lang="en-US" sz="2800" dirty="0"/>
              <a:t>When the lighted side of the Moon faces the Earth.</a:t>
            </a:r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Phases of the Moon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3445668"/>
            <a:ext cx="4143375" cy="310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9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</a:t>
            </a:r>
            <a:r>
              <a:rPr lang="en-US" dirty="0" smtClean="0"/>
              <a:t>2: The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38744"/>
            <a:ext cx="8153399" cy="4495800"/>
          </a:xfrm>
        </p:spPr>
        <p:txBody>
          <a:bodyPr>
            <a:normAutofit/>
          </a:bodyPr>
          <a:lstStyle/>
          <a:p>
            <a:pPr lvl="0"/>
            <a:r>
              <a:rPr lang="en-US" sz="3200" u="sng" dirty="0"/>
              <a:t>Waning Phase</a:t>
            </a:r>
            <a:r>
              <a:rPr lang="en-US" sz="3200" dirty="0"/>
              <a:t>: </a:t>
            </a:r>
          </a:p>
          <a:p>
            <a:pPr lvl="1"/>
            <a:r>
              <a:rPr lang="en-US" sz="2800" dirty="0"/>
              <a:t>Following a Full Moon, means you see less of the illuminated half of the Moon each night and the Moon gets smaller.</a:t>
            </a:r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Phases of the Moon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4" y="3857625"/>
            <a:ext cx="3667125" cy="275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7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</a:t>
            </a:r>
            <a:r>
              <a:rPr lang="en-US" dirty="0" smtClean="0"/>
              <a:t>2: The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38744"/>
            <a:ext cx="8153399" cy="449580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Eclipse: </a:t>
            </a:r>
          </a:p>
          <a:p>
            <a:pPr lvl="1"/>
            <a:r>
              <a:rPr lang="en-US" sz="2800" dirty="0"/>
              <a:t>Temporarily blocking the Sun </a:t>
            </a:r>
          </a:p>
          <a:p>
            <a:pPr lvl="1"/>
            <a:r>
              <a:rPr lang="en-US" sz="2800" dirty="0"/>
              <a:t>The ultimate cause of all eclipses is the revolution of the Moon.</a:t>
            </a:r>
          </a:p>
          <a:p>
            <a:pPr lvl="1"/>
            <a:r>
              <a:rPr lang="en-US" sz="2800" dirty="0"/>
              <a:t>Eclipses occur when the Moon or the Earth blocks the Sun from reaching the each other.</a:t>
            </a:r>
          </a:p>
          <a:p>
            <a:pPr lvl="1"/>
            <a:r>
              <a:rPr lang="en-US" sz="2800" dirty="0"/>
              <a:t>They can only occur when the Moon, Earth and the Sun are all lined up.</a:t>
            </a:r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Eclipses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238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</a:t>
            </a:r>
            <a:r>
              <a:rPr lang="en-US" dirty="0" smtClean="0"/>
              <a:t>2: The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38744"/>
            <a:ext cx="8153399" cy="4495800"/>
          </a:xfrm>
        </p:spPr>
        <p:txBody>
          <a:bodyPr>
            <a:normAutofit/>
          </a:bodyPr>
          <a:lstStyle/>
          <a:p>
            <a:pPr lvl="0"/>
            <a:r>
              <a:rPr lang="en-US" sz="3200" u="sng" dirty="0"/>
              <a:t>Solar Eclipse</a:t>
            </a:r>
            <a:r>
              <a:rPr lang="en-US" sz="3200" dirty="0"/>
              <a:t>: </a:t>
            </a:r>
          </a:p>
          <a:p>
            <a:pPr lvl="1"/>
            <a:r>
              <a:rPr lang="en-US" sz="2800" dirty="0"/>
              <a:t>When the Moon moves directly between the Earth and the Sun and casts a shadow over part of the Earth.</a:t>
            </a:r>
          </a:p>
          <a:p>
            <a:pPr lvl="1"/>
            <a:r>
              <a:rPr lang="en-US" sz="2800" dirty="0"/>
              <a:t>The amount of shadow depends on where you are on the Earth.</a:t>
            </a:r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Eclipses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753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</a:t>
            </a:r>
            <a:r>
              <a:rPr lang="en-US" dirty="0" smtClean="0"/>
              <a:t>2: The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38744"/>
            <a:ext cx="8153399" cy="4495800"/>
          </a:xfrm>
        </p:spPr>
        <p:txBody>
          <a:bodyPr>
            <a:normAutofit/>
          </a:bodyPr>
          <a:lstStyle/>
          <a:p>
            <a:pPr lvl="0"/>
            <a:r>
              <a:rPr lang="en-US" sz="3200" u="sng" dirty="0"/>
              <a:t>Solar Eclipse</a:t>
            </a:r>
            <a:r>
              <a:rPr lang="en-US" sz="3200" dirty="0"/>
              <a:t>: </a:t>
            </a:r>
          </a:p>
          <a:p>
            <a:pPr lvl="1"/>
            <a:r>
              <a:rPr lang="en-US" sz="2800" dirty="0" smtClean="0"/>
              <a:t>The </a:t>
            </a:r>
            <a:r>
              <a:rPr lang="en-US" sz="2800" dirty="0"/>
              <a:t>darkest portion of the Solar Eclipse is when you are in the </a:t>
            </a:r>
            <a:r>
              <a:rPr lang="en-US" sz="2800" u="sng" dirty="0"/>
              <a:t>umbra</a:t>
            </a:r>
            <a:r>
              <a:rPr lang="en-US" sz="2800" dirty="0"/>
              <a:t>, which is the darkest part of the shadow.</a:t>
            </a:r>
          </a:p>
          <a:p>
            <a:pPr lvl="1"/>
            <a:r>
              <a:rPr lang="en-US" sz="2800" dirty="0"/>
              <a:t>The lighter part of the shadow is called the </a:t>
            </a:r>
            <a:r>
              <a:rPr lang="en-US" sz="2800" u="sng" dirty="0"/>
              <a:t>penumbra</a:t>
            </a:r>
            <a:r>
              <a:rPr lang="en-US" sz="2800" dirty="0"/>
              <a:t>. This is because some light gets through.</a:t>
            </a:r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Eclipses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097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</a:t>
            </a:r>
            <a:r>
              <a:rPr lang="en-US" dirty="0" smtClean="0"/>
              <a:t>2: The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38744"/>
            <a:ext cx="8153399" cy="4495800"/>
          </a:xfrm>
        </p:spPr>
        <p:txBody>
          <a:bodyPr>
            <a:normAutofit/>
          </a:bodyPr>
          <a:lstStyle/>
          <a:p>
            <a:pPr lvl="0"/>
            <a:r>
              <a:rPr lang="en-US" sz="3200" u="sng" dirty="0"/>
              <a:t>Lunar Eclipse</a:t>
            </a:r>
            <a:r>
              <a:rPr lang="en-US" sz="3200" dirty="0"/>
              <a:t>: </a:t>
            </a:r>
          </a:p>
          <a:p>
            <a:pPr lvl="1"/>
            <a:r>
              <a:rPr lang="en-US" sz="2800" dirty="0"/>
              <a:t>When the Earth’s shadow falls on the Moon.</a:t>
            </a:r>
          </a:p>
          <a:p>
            <a:pPr lvl="1"/>
            <a:r>
              <a:rPr lang="en-US" sz="2800" dirty="0"/>
              <a:t>The Earth is between the Moon and the Sun.</a:t>
            </a:r>
          </a:p>
          <a:p>
            <a:pPr lvl="1"/>
            <a:r>
              <a:rPr lang="en-US" sz="2800" dirty="0"/>
              <a:t>The total Lunar Eclipse is because the Moon is totally in the Earth’s umbra.</a:t>
            </a:r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Eclipses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529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1: </a:t>
            </a:r>
            <a:r>
              <a:rPr lang="en-US" dirty="0" smtClean="0"/>
              <a:t>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38744"/>
            <a:ext cx="8153400" cy="449580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Earth</a:t>
            </a:r>
          </a:p>
          <a:p>
            <a:pPr lvl="1"/>
            <a:r>
              <a:rPr lang="en-US" sz="2800" dirty="0"/>
              <a:t>So far as we know today, it is the only planet in our Solar System that can sustain life as we know it.</a:t>
            </a:r>
          </a:p>
          <a:p>
            <a:pPr lvl="0"/>
            <a:r>
              <a:rPr lang="en-US" sz="3200" dirty="0"/>
              <a:t>Early thoughts of Earth:</a:t>
            </a:r>
          </a:p>
          <a:p>
            <a:pPr lvl="1"/>
            <a:r>
              <a:rPr lang="en-US" sz="2800" dirty="0"/>
              <a:t>Thought the Earth was the center of the universe and the Sun revolved around it.</a:t>
            </a:r>
          </a:p>
          <a:p>
            <a:pPr lvl="1"/>
            <a:r>
              <a:rPr lang="en-US" sz="2800" dirty="0"/>
              <a:t>Thought Earth was flat.</a:t>
            </a:r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Properties of Earth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168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</a:t>
            </a:r>
            <a:r>
              <a:rPr lang="en-US" dirty="0" smtClean="0"/>
              <a:t>2: The Moon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47" y="2686049"/>
            <a:ext cx="3187827" cy="280987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Eclipses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51" y="2686049"/>
            <a:ext cx="3746500" cy="2809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1738" y="2210633"/>
            <a:ext cx="132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Solar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2210632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Lunar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5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</a:t>
            </a:r>
            <a:r>
              <a:rPr lang="en-US" dirty="0" smtClean="0"/>
              <a:t>2: The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38744"/>
            <a:ext cx="8153399" cy="4495800"/>
          </a:xfrm>
        </p:spPr>
        <p:txBody>
          <a:bodyPr>
            <a:normAutofit/>
          </a:bodyPr>
          <a:lstStyle/>
          <a:p>
            <a:pPr lvl="0"/>
            <a:r>
              <a:rPr lang="en-US" sz="3200" u="sng" dirty="0"/>
              <a:t>Maria:</a:t>
            </a:r>
            <a:r>
              <a:rPr lang="en-US" sz="3200" dirty="0"/>
              <a:t> the resulting dark, flat regions of the moon.</a:t>
            </a:r>
          </a:p>
          <a:p>
            <a:pPr lvl="0"/>
            <a:r>
              <a:rPr lang="en-US" sz="3200" u="sng" dirty="0"/>
              <a:t>Impact basin</a:t>
            </a:r>
            <a:r>
              <a:rPr lang="en-US" sz="3200" dirty="0"/>
              <a:t>: the depression left behind by an object striking the Moon.</a:t>
            </a:r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More Vocabulary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5380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</a:t>
            </a:r>
            <a:r>
              <a:rPr lang="en-US" dirty="0" smtClean="0"/>
              <a:t>1: The Solar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38744"/>
            <a:ext cx="8153399" cy="4495800"/>
          </a:xfrm>
        </p:spPr>
        <p:txBody>
          <a:bodyPr>
            <a:normAutofit/>
          </a:bodyPr>
          <a:lstStyle/>
          <a:p>
            <a:pPr lvl="0"/>
            <a:r>
              <a:rPr lang="en-US" sz="3200" u="sng" dirty="0"/>
              <a:t>The Solar System:</a:t>
            </a:r>
            <a:endParaRPr lang="en-US" sz="3200" dirty="0"/>
          </a:p>
          <a:p>
            <a:pPr lvl="1"/>
            <a:r>
              <a:rPr lang="en-US" sz="2800" dirty="0"/>
              <a:t>It is made up of </a:t>
            </a:r>
            <a:r>
              <a:rPr lang="en-US" sz="2800" b="1" dirty="0"/>
              <a:t>eight</a:t>
            </a:r>
            <a:r>
              <a:rPr lang="en-US" sz="2800" dirty="0"/>
              <a:t> planets, including Mercury, Venus, Earth, Mars, Jupiter, Saturn, Uranus and Neptune.</a:t>
            </a:r>
          </a:p>
          <a:p>
            <a:pPr lvl="1"/>
            <a:r>
              <a:rPr lang="en-US" sz="2800" dirty="0"/>
              <a:t>All planets orbit the Sun.</a:t>
            </a:r>
          </a:p>
          <a:p>
            <a:pPr lvl="1"/>
            <a:r>
              <a:rPr lang="en-US" sz="2800" dirty="0" smtClean="0"/>
              <a:t>Inner </a:t>
            </a:r>
            <a:r>
              <a:rPr lang="en-US" sz="2800" dirty="0"/>
              <a:t>Planets = Mercury, Venus, Earth, Mars</a:t>
            </a:r>
          </a:p>
          <a:p>
            <a:pPr lvl="1"/>
            <a:r>
              <a:rPr lang="en-US" sz="2800" dirty="0"/>
              <a:t>Outer Planets = Jupiter, Saturn, Uranus, Neptune</a:t>
            </a:r>
          </a:p>
          <a:p>
            <a:pPr lvl="1"/>
            <a:r>
              <a:rPr lang="en-US" sz="2800" dirty="0"/>
              <a:t>The largest planet in our Solar System is Jupiter.</a:t>
            </a:r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The Solar System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9800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</a:t>
            </a:r>
            <a:r>
              <a:rPr lang="en-US" dirty="0" smtClean="0"/>
              <a:t>1: The Solar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38744"/>
            <a:ext cx="8153399" cy="449580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Other objects in our Solar System:</a:t>
            </a:r>
          </a:p>
          <a:p>
            <a:pPr lvl="1"/>
            <a:r>
              <a:rPr lang="en-US" sz="2800" u="sng" dirty="0"/>
              <a:t>Comets</a:t>
            </a:r>
            <a:r>
              <a:rPr lang="en-US" sz="2800" dirty="0"/>
              <a:t> = made up of dust, rock particles, and frozen water</a:t>
            </a:r>
          </a:p>
          <a:p>
            <a:pPr lvl="2"/>
            <a:r>
              <a:rPr lang="en-US" sz="2400" dirty="0"/>
              <a:t>They break up and get smaller the closer and the more times they pass by the Sun.</a:t>
            </a:r>
          </a:p>
          <a:p>
            <a:pPr lvl="1"/>
            <a:r>
              <a:rPr lang="en-US" sz="2800" u="sng" dirty="0"/>
              <a:t>Meteoroids</a:t>
            </a:r>
            <a:r>
              <a:rPr lang="en-US" sz="2800" dirty="0"/>
              <a:t> = the smaller pieces that are left as the comet breaks apart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The Solar System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9196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</a:t>
            </a:r>
            <a:r>
              <a:rPr lang="en-US" dirty="0" smtClean="0"/>
              <a:t>1: The Solar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38744"/>
            <a:ext cx="8153399" cy="449580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Other objects in our Solar System:</a:t>
            </a:r>
          </a:p>
          <a:p>
            <a:pPr lvl="1"/>
            <a:r>
              <a:rPr lang="en-US" sz="2800" u="sng" dirty="0"/>
              <a:t>Meteor</a:t>
            </a:r>
            <a:r>
              <a:rPr lang="en-US" sz="2800" dirty="0"/>
              <a:t> = a meteoroid that burns up in the Earth’s atmosphere</a:t>
            </a:r>
          </a:p>
          <a:p>
            <a:pPr lvl="1"/>
            <a:r>
              <a:rPr lang="en-US" sz="2800" u="sng" dirty="0"/>
              <a:t>Asteroid</a:t>
            </a:r>
            <a:r>
              <a:rPr lang="en-US" sz="2800" dirty="0"/>
              <a:t> = a piece of rock that is similar to that which formed the planets</a:t>
            </a:r>
          </a:p>
          <a:p>
            <a:pPr lvl="2"/>
            <a:r>
              <a:rPr lang="en-US" sz="2400" dirty="0"/>
              <a:t>Mostly asteroids are located in an area between the orbits of Mars and Jupiter, called the asteroid belt.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The Solar System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9714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</a:t>
            </a:r>
            <a:r>
              <a:rPr lang="en-US" dirty="0" smtClean="0"/>
              <a:t>1: The Solar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812" y="4457700"/>
            <a:ext cx="2759075" cy="206930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The Solar System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2600325"/>
            <a:ext cx="2780222" cy="3714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75" y="2220070"/>
            <a:ext cx="3257550" cy="20395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9750" y="2164466"/>
            <a:ext cx="132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6362" y="1748968"/>
            <a:ext cx="145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Meteorite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42073" y="5334833"/>
            <a:ext cx="132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Asteroid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4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98897" y="2652711"/>
            <a:ext cx="4426077" cy="2857500"/>
          </a:xfrm>
        </p:spPr>
        <p:txBody>
          <a:bodyPr/>
          <a:lstStyle/>
          <a:p>
            <a:r>
              <a:rPr lang="en-US" sz="2400" dirty="0" smtClean="0"/>
              <a:t>Closest to the Sun</a:t>
            </a:r>
          </a:p>
          <a:p>
            <a:r>
              <a:rPr lang="en-US" sz="2400" dirty="0" smtClean="0"/>
              <a:t>Second-smallest planet</a:t>
            </a:r>
          </a:p>
          <a:p>
            <a:r>
              <a:rPr lang="en-US" sz="2400" dirty="0" smtClean="0"/>
              <a:t>Surface: craters and high cliffs</a:t>
            </a:r>
          </a:p>
          <a:p>
            <a:r>
              <a:rPr lang="en-US" sz="2400" dirty="0" smtClean="0"/>
              <a:t>No atmosphere</a:t>
            </a:r>
          </a:p>
          <a:p>
            <a:r>
              <a:rPr lang="en-US" sz="2400" dirty="0" smtClean="0"/>
              <a:t>Temperature: 425 C to -170 C</a:t>
            </a:r>
          </a:p>
          <a:p>
            <a:r>
              <a:rPr lang="en-US" sz="2400" dirty="0" smtClean="0"/>
              <a:t>No moons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90699"/>
            <a:ext cx="458152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88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00600" y="2276476"/>
            <a:ext cx="4276726" cy="374332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Similar to Earth in size and mass</a:t>
            </a:r>
          </a:p>
          <a:p>
            <a:r>
              <a:rPr lang="en-US" sz="2400" dirty="0" smtClean="0"/>
              <a:t>Thick atmosphere made of carbon dioxide</a:t>
            </a:r>
          </a:p>
          <a:p>
            <a:r>
              <a:rPr lang="en-US" sz="2400" dirty="0"/>
              <a:t>Droplets of sulfuric acid in atmosphere gives clouds yellowish color</a:t>
            </a:r>
          </a:p>
          <a:p>
            <a:r>
              <a:rPr lang="en-US" sz="2400" dirty="0" smtClean="0"/>
              <a:t>Surface: craters, cracks, and volcanoes</a:t>
            </a:r>
          </a:p>
          <a:p>
            <a:r>
              <a:rPr lang="en-US" sz="2400" dirty="0" smtClean="0"/>
              <a:t>Temperature: 450 C to 475 C</a:t>
            </a:r>
          </a:p>
          <a:p>
            <a:r>
              <a:rPr lang="en-US" sz="2400" dirty="0" smtClean="0"/>
              <a:t>No moons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4" y="1700783"/>
            <a:ext cx="4525757" cy="483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0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08448" y="2619375"/>
            <a:ext cx="3657600" cy="30098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Atmosphere protects life</a:t>
            </a:r>
          </a:p>
          <a:p>
            <a:r>
              <a:rPr lang="en-US" sz="2400" dirty="0" smtClean="0"/>
              <a:t>Surface: temperatures allow water to exist as solid, liquid, and gas</a:t>
            </a:r>
          </a:p>
          <a:p>
            <a:r>
              <a:rPr lang="en-US" sz="2400" dirty="0" smtClean="0"/>
              <a:t>Only planet where life is known to exist</a:t>
            </a:r>
          </a:p>
          <a:p>
            <a:r>
              <a:rPr lang="en-US" sz="2400" dirty="0" smtClean="0"/>
              <a:t>Has one large moon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809750"/>
            <a:ext cx="46291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35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7" y="2057401"/>
            <a:ext cx="5068868" cy="434339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267325" y="2357438"/>
            <a:ext cx="3805238" cy="374332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Ice caps made of frozen carbon dioxide and water</a:t>
            </a:r>
          </a:p>
          <a:p>
            <a:r>
              <a:rPr lang="en-US" sz="2400" dirty="0" smtClean="0"/>
              <a:t>Thin atmosphere made of mostly carbon dioxide</a:t>
            </a:r>
          </a:p>
          <a:p>
            <a:r>
              <a:rPr lang="en-US" sz="2400" dirty="0" smtClean="0"/>
              <a:t>Iron oxide in soil causes reddish-yellow appearance</a:t>
            </a:r>
          </a:p>
          <a:p>
            <a:r>
              <a:rPr lang="en-US" sz="2400" dirty="0" smtClean="0"/>
              <a:t>Surface: channels indicate water flow and has large volcanoes and valleys</a:t>
            </a:r>
          </a:p>
          <a:p>
            <a:r>
              <a:rPr lang="en-US" sz="2400" dirty="0" smtClean="0"/>
              <a:t>Temperature: -125C to 35C</a:t>
            </a:r>
          </a:p>
          <a:p>
            <a:r>
              <a:rPr lang="en-US" sz="2400" dirty="0" smtClean="0"/>
              <a:t>Huge dust storms often blanket the planet</a:t>
            </a:r>
          </a:p>
          <a:p>
            <a:r>
              <a:rPr lang="en-US" sz="2400" dirty="0" smtClean="0"/>
              <a:t>Has two small moon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31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1: </a:t>
            </a:r>
            <a:r>
              <a:rPr lang="en-US" dirty="0" smtClean="0"/>
              <a:t>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38744"/>
            <a:ext cx="8153400" cy="449580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Modern facts:</a:t>
            </a:r>
          </a:p>
          <a:p>
            <a:pPr lvl="1"/>
            <a:r>
              <a:rPr lang="en-US" sz="2800" dirty="0"/>
              <a:t>Earth is a </a:t>
            </a:r>
            <a:r>
              <a:rPr lang="en-US" sz="2800" u="sng" dirty="0"/>
              <a:t>sphere</a:t>
            </a:r>
            <a:r>
              <a:rPr lang="en-US" sz="2800" dirty="0"/>
              <a:t>: a round three dimensional object.</a:t>
            </a:r>
          </a:p>
          <a:p>
            <a:pPr lvl="1"/>
            <a:r>
              <a:rPr lang="en-US" sz="2800" dirty="0"/>
              <a:t>Aristotle, a Greek philosopher and astronomer, lived around 350 BC, suspected Earth was spherical because he noticed the curved shadow of Earth on the moon.</a:t>
            </a:r>
          </a:p>
          <a:p>
            <a:pPr lvl="1"/>
            <a:r>
              <a:rPr lang="en-US" sz="2800" dirty="0"/>
              <a:t>Sailors noticed how ships appeared as they came closer, and how the stars appeared and moved at night.</a:t>
            </a:r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Properties of Earth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864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Jupiter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38725" y="2247900"/>
            <a:ext cx="4033838" cy="38528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Largest planet</a:t>
            </a:r>
          </a:p>
          <a:p>
            <a:r>
              <a:rPr lang="en-US" sz="2400" dirty="0" smtClean="0"/>
              <a:t>Has faint rings</a:t>
            </a:r>
          </a:p>
          <a:p>
            <a:r>
              <a:rPr lang="en-US" sz="2400" dirty="0" smtClean="0"/>
              <a:t>Atmosphere: mostly hydrogen and helium; continuous storms swirl on the planet – the largest is </a:t>
            </a:r>
            <a:r>
              <a:rPr lang="en-US" sz="2400" u="sng" dirty="0" smtClean="0"/>
              <a:t>The Great Red Spot</a:t>
            </a:r>
            <a:endParaRPr lang="en-US" sz="2400" dirty="0" smtClean="0"/>
          </a:p>
          <a:p>
            <a:r>
              <a:rPr lang="en-US" sz="2400" dirty="0" smtClean="0"/>
              <a:t>Has four large moons and 59 small moons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1" y="1744077"/>
            <a:ext cx="4756484" cy="465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36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10162" y="2676525"/>
            <a:ext cx="4033838" cy="38528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Second-largest planet</a:t>
            </a:r>
          </a:p>
          <a:p>
            <a:r>
              <a:rPr lang="en-US" sz="2400" dirty="0" smtClean="0"/>
              <a:t>Has a complex ring</a:t>
            </a:r>
          </a:p>
          <a:p>
            <a:r>
              <a:rPr lang="en-US" sz="2400" dirty="0" smtClean="0"/>
              <a:t>Atmosphere: thick and is mostly hydrogen and helium</a:t>
            </a:r>
          </a:p>
          <a:p>
            <a:r>
              <a:rPr lang="en-US" sz="2400" dirty="0" smtClean="0"/>
              <a:t>Has at least 47 moons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" y="2049399"/>
            <a:ext cx="4927283" cy="394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69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Uranus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10162" y="2247005"/>
            <a:ext cx="4033838" cy="38528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Large, gaseous planet with thin rings</a:t>
            </a:r>
          </a:p>
          <a:p>
            <a:r>
              <a:rPr lang="en-US" sz="2400" dirty="0" smtClean="0"/>
              <a:t>Atmosphere: hydrogen, helium, and methane</a:t>
            </a:r>
          </a:p>
          <a:p>
            <a:r>
              <a:rPr lang="en-US" sz="2400" dirty="0" smtClean="0"/>
              <a:t>Axis of rotation is nearly parallel to plane of orbit</a:t>
            </a:r>
          </a:p>
          <a:p>
            <a:r>
              <a:rPr lang="en-US" sz="2400" dirty="0" smtClean="0"/>
              <a:t>Has 27 moons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" y="1817486"/>
            <a:ext cx="4567238" cy="471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79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Neptune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33962" y="2213108"/>
            <a:ext cx="4033838" cy="38528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Large, gaseous planet with rings</a:t>
            </a:r>
          </a:p>
          <a:p>
            <a:r>
              <a:rPr lang="en-US" sz="2400" dirty="0" smtClean="0"/>
              <a:t>Farther from the Sun than Pluto</a:t>
            </a:r>
          </a:p>
          <a:p>
            <a:r>
              <a:rPr lang="en-US" sz="2400" dirty="0" smtClean="0"/>
              <a:t>Methane atmosphere causes its bluish-green color</a:t>
            </a:r>
          </a:p>
          <a:p>
            <a:r>
              <a:rPr lang="en-US" sz="2400" dirty="0" smtClean="0"/>
              <a:t>Has dark-colored storms</a:t>
            </a:r>
          </a:p>
          <a:p>
            <a:r>
              <a:rPr lang="en-US" sz="2400" dirty="0" smtClean="0"/>
              <a:t>Has 13 moons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7" y="1749691"/>
            <a:ext cx="4786258" cy="477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63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1: </a:t>
            </a:r>
            <a:r>
              <a:rPr lang="en-US" dirty="0" smtClean="0"/>
              <a:t>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9" y="2238744"/>
            <a:ext cx="4140326" cy="4495800"/>
          </a:xfrm>
        </p:spPr>
        <p:txBody>
          <a:bodyPr>
            <a:normAutofit/>
          </a:bodyPr>
          <a:lstStyle/>
          <a:p>
            <a:r>
              <a:rPr lang="en-US" sz="3100" dirty="0"/>
              <a:t>Earth rotates on its </a:t>
            </a:r>
            <a:r>
              <a:rPr lang="en-US" sz="3100" u="sng" dirty="0"/>
              <a:t>axis</a:t>
            </a:r>
            <a:r>
              <a:rPr lang="en-US" sz="3100" dirty="0"/>
              <a:t>: imaginary vertical line in which Earth spins around.</a:t>
            </a:r>
          </a:p>
          <a:p>
            <a:r>
              <a:rPr lang="en-US" sz="3100" dirty="0"/>
              <a:t>The spinning on its axis is called the </a:t>
            </a:r>
            <a:r>
              <a:rPr lang="en-US" sz="3100" u="sng" dirty="0"/>
              <a:t>rotation</a:t>
            </a:r>
            <a:r>
              <a:rPr lang="en-US" sz="3100" dirty="0"/>
              <a:t> which causes day and night.</a:t>
            </a:r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Properties of Earth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48" y="2395299"/>
            <a:ext cx="3976926" cy="397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8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1: </a:t>
            </a:r>
            <a:r>
              <a:rPr lang="en-US" dirty="0" smtClean="0"/>
              <a:t>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38744"/>
            <a:ext cx="8153399" cy="4495800"/>
          </a:xfrm>
        </p:spPr>
        <p:txBody>
          <a:bodyPr>
            <a:normAutofit/>
          </a:bodyPr>
          <a:lstStyle/>
          <a:p>
            <a:r>
              <a:rPr lang="en-US" u="sng" dirty="0"/>
              <a:t>Revolution</a:t>
            </a:r>
            <a:r>
              <a:rPr lang="en-US" dirty="0"/>
              <a:t> is the yearly orbit around the sun and this causes the changes of the </a:t>
            </a:r>
            <a:r>
              <a:rPr lang="en-US" dirty="0" smtClean="0"/>
              <a:t>seasons.</a:t>
            </a:r>
          </a:p>
          <a:p>
            <a:r>
              <a:rPr lang="en-US" dirty="0" smtClean="0"/>
              <a:t>Earth </a:t>
            </a:r>
            <a:r>
              <a:rPr lang="en-US" dirty="0"/>
              <a:t>revolves around the Sun in an </a:t>
            </a:r>
            <a:r>
              <a:rPr lang="en-US" u="sng" dirty="0"/>
              <a:t>ellipse</a:t>
            </a:r>
            <a:r>
              <a:rPr lang="en-US" dirty="0"/>
              <a:t> or an elliptical shape which is an elongated, curved shape.</a:t>
            </a:r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What Causes Seasons?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4265907"/>
            <a:ext cx="5095875" cy="240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1: </a:t>
            </a:r>
            <a:r>
              <a:rPr lang="en-US" dirty="0" smtClean="0"/>
              <a:t>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38744"/>
            <a:ext cx="8153399" cy="4495800"/>
          </a:xfrm>
        </p:spPr>
        <p:txBody>
          <a:bodyPr>
            <a:normAutofit/>
          </a:bodyPr>
          <a:lstStyle/>
          <a:p>
            <a:r>
              <a:rPr lang="en-US" dirty="0"/>
              <a:t>The distance from the Sun is not always the same throughout the year.</a:t>
            </a:r>
          </a:p>
          <a:p>
            <a:pPr lvl="1"/>
            <a:r>
              <a:rPr lang="en-US" dirty="0"/>
              <a:t>Closest to the Sun = January </a:t>
            </a:r>
            <a:r>
              <a:rPr lang="en-US" dirty="0" smtClean="0"/>
              <a:t>3</a:t>
            </a:r>
          </a:p>
          <a:p>
            <a:pPr lvl="1"/>
            <a:r>
              <a:rPr lang="en-US" dirty="0" smtClean="0"/>
              <a:t>Farthest </a:t>
            </a:r>
            <a:r>
              <a:rPr lang="en-US" dirty="0"/>
              <a:t>from the Sun = July 4</a:t>
            </a:r>
          </a:p>
          <a:p>
            <a:r>
              <a:rPr lang="en-US" dirty="0"/>
              <a:t>Earth’s axis is tilted, which causes parts of the planet to have more or less hours of direct sunlight.</a:t>
            </a:r>
          </a:p>
          <a:p>
            <a:r>
              <a:rPr lang="en-US" dirty="0"/>
              <a:t>The angle of direct sunlight increases or decreases the amount of radiation.</a:t>
            </a:r>
          </a:p>
          <a:p>
            <a:r>
              <a:rPr lang="en-US" dirty="0"/>
              <a:t>This all contributes to the seasonal changes.</a:t>
            </a:r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What Causes Seasons?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413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1: </a:t>
            </a:r>
            <a:r>
              <a:rPr lang="en-US" dirty="0" smtClean="0"/>
              <a:t>Earth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832" y="2290064"/>
            <a:ext cx="4336143" cy="424408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What Causes Seasons?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944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1: </a:t>
            </a:r>
            <a:r>
              <a:rPr lang="en-US" dirty="0" smtClean="0"/>
              <a:t>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38744"/>
            <a:ext cx="8153399" cy="4495800"/>
          </a:xfrm>
        </p:spPr>
        <p:txBody>
          <a:bodyPr>
            <a:normAutofit/>
          </a:bodyPr>
          <a:lstStyle/>
          <a:p>
            <a:r>
              <a:rPr lang="en-US" sz="3100" dirty="0"/>
              <a:t>A </a:t>
            </a:r>
            <a:r>
              <a:rPr lang="en-US" sz="3100" u="sng" dirty="0"/>
              <a:t>solstice</a:t>
            </a:r>
            <a:r>
              <a:rPr lang="en-US" sz="3100" dirty="0"/>
              <a:t> is the day when the Sun reaches its greatest distance north or south of the equator</a:t>
            </a:r>
          </a:p>
          <a:p>
            <a:pPr lvl="1"/>
            <a:r>
              <a:rPr lang="en-US" dirty="0"/>
              <a:t>Summer solstice = June 21 or </a:t>
            </a:r>
            <a:r>
              <a:rPr lang="en-US" dirty="0" smtClean="0"/>
              <a:t>22</a:t>
            </a:r>
          </a:p>
          <a:p>
            <a:pPr lvl="1"/>
            <a:r>
              <a:rPr lang="en-US" dirty="0" smtClean="0"/>
              <a:t>Winter </a:t>
            </a:r>
            <a:r>
              <a:rPr lang="en-US" dirty="0"/>
              <a:t>solstice = December 21 or 22</a:t>
            </a:r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Solstice and Equinox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98" y="4251282"/>
            <a:ext cx="4914900" cy="241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3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1: </a:t>
            </a:r>
            <a:r>
              <a:rPr lang="en-US" dirty="0" smtClean="0"/>
              <a:t>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38744"/>
            <a:ext cx="8153399" cy="4495800"/>
          </a:xfrm>
        </p:spPr>
        <p:txBody>
          <a:bodyPr>
            <a:normAutofit/>
          </a:bodyPr>
          <a:lstStyle/>
          <a:p>
            <a:r>
              <a:rPr lang="en-US" sz="3100" dirty="0"/>
              <a:t>An </a:t>
            </a:r>
            <a:r>
              <a:rPr lang="en-US" sz="3100" u="sng" dirty="0"/>
              <a:t>equinox </a:t>
            </a:r>
            <a:r>
              <a:rPr lang="en-US" sz="3100" dirty="0"/>
              <a:t>occurs when the Sun is directly above Earth’s </a:t>
            </a:r>
            <a:r>
              <a:rPr lang="en-US" sz="3100" dirty="0" smtClean="0"/>
              <a:t>equator.</a:t>
            </a:r>
          </a:p>
          <a:p>
            <a:r>
              <a:rPr lang="en-US" sz="2800" dirty="0" smtClean="0"/>
              <a:t>During </a:t>
            </a:r>
            <a:r>
              <a:rPr lang="en-US" sz="2800" dirty="0"/>
              <a:t>an equinox, the number of daylight and nighttime hours is nearly equal all over the world.</a:t>
            </a:r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048" y="1404699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Solstice and Equinox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48" y="4343769"/>
            <a:ext cx="54102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1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1359</TotalTime>
  <Words>1308</Words>
  <Application>Microsoft Office PowerPoint</Application>
  <PresentationFormat>On-screen Show (4:3)</PresentationFormat>
  <Paragraphs>174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Median</vt:lpstr>
      <vt:lpstr>Chapter 23 &amp;24</vt:lpstr>
      <vt:lpstr>Section 1: Earth</vt:lpstr>
      <vt:lpstr>Section 1: Earth</vt:lpstr>
      <vt:lpstr>Section 1: Earth</vt:lpstr>
      <vt:lpstr>Section 1: Earth</vt:lpstr>
      <vt:lpstr>Section 1: Earth</vt:lpstr>
      <vt:lpstr>Section 1: Earth</vt:lpstr>
      <vt:lpstr>Section 1: Earth</vt:lpstr>
      <vt:lpstr>Section 1: Earth</vt:lpstr>
      <vt:lpstr>Section 2: The Moon</vt:lpstr>
      <vt:lpstr>Section 2: The Moon</vt:lpstr>
      <vt:lpstr>Section 2: The Moon</vt:lpstr>
      <vt:lpstr>Section 2: The Moon</vt:lpstr>
      <vt:lpstr>Section 2: The Moon</vt:lpstr>
      <vt:lpstr>Section 2: The Moon</vt:lpstr>
      <vt:lpstr>Section 2: The Moon</vt:lpstr>
      <vt:lpstr>Section 2: The Moon</vt:lpstr>
      <vt:lpstr>Section 2: The Moon</vt:lpstr>
      <vt:lpstr>Section 2: The Moon</vt:lpstr>
      <vt:lpstr>Section 2: The Moon</vt:lpstr>
      <vt:lpstr>Section 2: The Moon</vt:lpstr>
      <vt:lpstr>Section 1: The Solar System</vt:lpstr>
      <vt:lpstr>Section 1: The Solar System</vt:lpstr>
      <vt:lpstr>Section 1: The Solar System</vt:lpstr>
      <vt:lpstr>Section 1: The Solar System</vt:lpstr>
      <vt:lpstr>Mercury</vt:lpstr>
      <vt:lpstr>Venus</vt:lpstr>
      <vt:lpstr>Earth</vt:lpstr>
      <vt:lpstr>Mars</vt:lpstr>
      <vt:lpstr>Jupiter</vt:lpstr>
      <vt:lpstr>Saturn</vt:lpstr>
      <vt:lpstr>Uranus</vt:lpstr>
      <vt:lpstr>Neptune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one</dc:title>
  <dc:creator>Amanda Pinkstaff</dc:creator>
  <cp:lastModifiedBy>Amanda Pinkstaff</cp:lastModifiedBy>
  <cp:revision>55</cp:revision>
  <dcterms:created xsi:type="dcterms:W3CDTF">2012-08-12T20:01:25Z</dcterms:created>
  <dcterms:modified xsi:type="dcterms:W3CDTF">2013-04-08T17:40:40Z</dcterms:modified>
</cp:coreProperties>
</file>