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5" r:id="rId9"/>
    <p:sldId id="276" r:id="rId10"/>
    <p:sldId id="263" r:id="rId11"/>
    <p:sldId id="277" r:id="rId12"/>
    <p:sldId id="278" r:id="rId13"/>
    <p:sldId id="279" r:id="rId14"/>
    <p:sldId id="280" r:id="rId15"/>
    <p:sldId id="281" r:id="rId16"/>
    <p:sldId id="282" r:id="rId17"/>
    <p:sldId id="283" r:id="rId18"/>
    <p:sldId id="284" r:id="rId19"/>
    <p:sldId id="285" r:id="rId20"/>
    <p:sldId id="286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3" d="100"/>
          <a:sy n="103" d="100"/>
        </p:scale>
        <p:origin x="-21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23A271A1-F6D6-438B-A432-4747EE7ECD40}" type="datetimeFigureOut">
              <a:rPr lang="en-US" smtClean="0"/>
              <a:pPr algn="ctr" eaLnBrk="1" latinLnBrk="0" hangingPunct="1"/>
              <a:t>9/11/2012</a:t>
            </a:fld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9/11/2012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9/11/2012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9/11/2012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9/11/2012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400" dirty="0">
              <a:solidFill>
                <a:srgbClr val="FFFFFF"/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9/11/2012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9/11/2012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9/11/2012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9/11/2012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9/11/2012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9/11/2012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800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kumimoji="0"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Drag picture to placeholder or click icon to add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9/11/2012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1400" b="1" dirty="0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Chapter twenty-four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Interactions of Life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6696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2: </a:t>
            </a:r>
            <a:r>
              <a:rPr lang="en-US" dirty="0" smtClean="0"/>
              <a:t>Populations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61211"/>
            <a:ext cx="8153400" cy="3983613"/>
          </a:xfrm>
        </p:spPr>
        <p:txBody>
          <a:bodyPr>
            <a:normAutofit/>
          </a:bodyPr>
          <a:lstStyle/>
          <a:p>
            <a:pPr lvl="0"/>
            <a:r>
              <a:rPr lang="en-US" sz="2800" dirty="0"/>
              <a:t>Birthrates and death rates also influence the size of a population and its rate of growth.</a:t>
            </a:r>
          </a:p>
          <a:p>
            <a:pPr lvl="0"/>
            <a:r>
              <a:rPr lang="en-US" sz="2800" dirty="0"/>
              <a:t>A population gets larger when the number of individuals born is greater than the number of individuals that die. When the number of deaths is greater, the population gets smaller.</a:t>
            </a:r>
          </a:p>
          <a:p>
            <a:endParaRPr lang="en-US" sz="28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Change in Populations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382425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2: </a:t>
            </a:r>
            <a:r>
              <a:rPr lang="en-US" dirty="0" smtClean="0"/>
              <a:t>Populations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61211"/>
            <a:ext cx="8153400" cy="3983613"/>
          </a:xfrm>
        </p:spPr>
        <p:txBody>
          <a:bodyPr>
            <a:normAutofit/>
          </a:bodyPr>
          <a:lstStyle/>
          <a:p>
            <a:pPr lvl="0"/>
            <a:r>
              <a:rPr lang="en-US" sz="2400" dirty="0"/>
              <a:t>Most animals can move easily from place to place, and these movements can affect population size.</a:t>
            </a:r>
          </a:p>
          <a:p>
            <a:pPr lvl="0"/>
            <a:r>
              <a:rPr lang="en-US" sz="2400" dirty="0"/>
              <a:t>Many bird species move from one place to another during their annual migrations. </a:t>
            </a:r>
          </a:p>
          <a:p>
            <a:pPr lvl="0"/>
            <a:r>
              <a:rPr lang="en-US" sz="2400" dirty="0"/>
              <a:t>Even planets and microscopic organisms can move from place to place, carried by the wind, water, or animals.</a:t>
            </a:r>
          </a:p>
          <a:p>
            <a:endParaRPr lang="en-US" sz="28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Change in Populations</a:t>
            </a:r>
            <a:endParaRPr lang="en-US" sz="36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8302" y="4701309"/>
            <a:ext cx="4291879" cy="2011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6242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2: </a:t>
            </a:r>
            <a:r>
              <a:rPr lang="en-US" dirty="0" smtClean="0"/>
              <a:t>Populations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61211"/>
            <a:ext cx="8153400" cy="3983613"/>
          </a:xfrm>
        </p:spPr>
        <p:txBody>
          <a:bodyPr>
            <a:normAutofit fontScale="92500"/>
          </a:bodyPr>
          <a:lstStyle/>
          <a:p>
            <a:pPr lvl="0"/>
            <a:r>
              <a:rPr lang="en-US" sz="2800" dirty="0"/>
              <a:t>When a species moves into a new area with plenty of food, living space, and other resources, the population grows quickly, in a pattern called exponential growth.</a:t>
            </a:r>
          </a:p>
          <a:p>
            <a:pPr lvl="0"/>
            <a:r>
              <a:rPr lang="en-US" sz="2800" dirty="0"/>
              <a:t>Exponential growth means that the larger a population gets, the faster it grows. Over time, the population will reach the ecosystem’s carrying capacity for the species.</a:t>
            </a:r>
          </a:p>
          <a:p>
            <a:pPr lvl="0"/>
            <a:r>
              <a:rPr lang="en-US" sz="2800" dirty="0"/>
              <a:t>As a population approaches its ecosystem’s carrying capacity, competition for living space and other resources increases. </a:t>
            </a:r>
          </a:p>
          <a:p>
            <a:endParaRPr lang="en-US" sz="28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Change in Populations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42240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Section </a:t>
            </a:r>
            <a:r>
              <a:rPr lang="en-US" sz="3600" dirty="0" smtClean="0"/>
              <a:t>3: Interactions Within Communities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61211"/>
            <a:ext cx="8153400" cy="3983613"/>
          </a:xfrm>
        </p:spPr>
        <p:txBody>
          <a:bodyPr>
            <a:normAutofit/>
          </a:bodyPr>
          <a:lstStyle/>
          <a:p>
            <a:pPr lvl="0"/>
            <a:r>
              <a:rPr lang="en-US" sz="2800" dirty="0"/>
              <a:t>The energy that fuels most life on Earth comes from the Sun.</a:t>
            </a:r>
          </a:p>
          <a:p>
            <a:pPr lvl="0"/>
            <a:r>
              <a:rPr lang="en-US" sz="2800" dirty="0"/>
              <a:t>Some organisms use the Sun’s energy to create energy-rich molecules through the process of photosynthesis. The energy-rich molecules, usually sugars, serve as food.</a:t>
            </a:r>
          </a:p>
          <a:p>
            <a:endParaRPr lang="en-US" sz="28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Obtaining Energy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542519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Section </a:t>
            </a:r>
            <a:r>
              <a:rPr lang="en-US" sz="3600" dirty="0" smtClean="0"/>
              <a:t>3: Interactions Within Communities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61211"/>
            <a:ext cx="8153400" cy="3983613"/>
          </a:xfrm>
        </p:spPr>
        <p:txBody>
          <a:bodyPr>
            <a:normAutofit/>
          </a:bodyPr>
          <a:lstStyle/>
          <a:p>
            <a:pPr lvl="0"/>
            <a:r>
              <a:rPr lang="en-US" sz="2400" dirty="0"/>
              <a:t>Organisms that use an outside energy source like the Sun to make energy-rich molecules are called </a:t>
            </a:r>
            <a:r>
              <a:rPr lang="en-US" sz="2400" u="sng" dirty="0"/>
              <a:t>producers</a:t>
            </a:r>
            <a:r>
              <a:rPr lang="en-US" sz="2400" dirty="0"/>
              <a:t>.</a:t>
            </a:r>
          </a:p>
          <a:p>
            <a:pPr lvl="0"/>
            <a:r>
              <a:rPr lang="en-US" sz="2400" dirty="0"/>
              <a:t>Most producers contain chlorophyll, a chemical that is required for photosynthesis. </a:t>
            </a:r>
          </a:p>
          <a:p>
            <a:endParaRPr lang="en-US" sz="28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Obtaining Energy</a:t>
            </a:r>
            <a:endParaRPr lang="en-US" sz="36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0709" y="3600680"/>
            <a:ext cx="3244273" cy="2895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0951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Section </a:t>
            </a:r>
            <a:r>
              <a:rPr lang="en-US" sz="3600" dirty="0" smtClean="0"/>
              <a:t>3: Interactions Within Communities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61211"/>
            <a:ext cx="8153400" cy="3983613"/>
          </a:xfrm>
        </p:spPr>
        <p:txBody>
          <a:bodyPr>
            <a:normAutofit/>
          </a:bodyPr>
          <a:lstStyle/>
          <a:p>
            <a:pPr lvl="0"/>
            <a:r>
              <a:rPr lang="en-US" sz="2400" dirty="0"/>
              <a:t>Organisms that cannot make their own energy-rich molecules are called </a:t>
            </a:r>
            <a:r>
              <a:rPr lang="en-US" sz="2400" u="sng" dirty="0"/>
              <a:t>consumers</a:t>
            </a:r>
            <a:r>
              <a:rPr lang="en-US" sz="2400" dirty="0"/>
              <a:t>.</a:t>
            </a:r>
          </a:p>
          <a:p>
            <a:pPr lvl="0"/>
            <a:r>
              <a:rPr lang="en-US" sz="2400" dirty="0"/>
              <a:t>Consumers obtain energy by eating other organisms.</a:t>
            </a:r>
          </a:p>
          <a:p>
            <a:pPr lvl="0"/>
            <a:r>
              <a:rPr lang="en-US" sz="2400" dirty="0"/>
              <a:t>There are four general categories of consumers; </a:t>
            </a:r>
          </a:p>
          <a:p>
            <a:pPr lvl="1"/>
            <a:r>
              <a:rPr lang="en-US" sz="2000" dirty="0"/>
              <a:t>Herbivores who eat plants </a:t>
            </a:r>
          </a:p>
          <a:p>
            <a:pPr lvl="1"/>
            <a:r>
              <a:rPr lang="en-US" sz="2000" dirty="0"/>
              <a:t>Carnivores who eat other animals </a:t>
            </a:r>
          </a:p>
          <a:p>
            <a:pPr lvl="1"/>
            <a:r>
              <a:rPr lang="en-US" sz="2000" dirty="0"/>
              <a:t>Omnivores who eat plants and animals </a:t>
            </a:r>
          </a:p>
          <a:p>
            <a:pPr lvl="1"/>
            <a:r>
              <a:rPr lang="en-US" sz="2000" dirty="0"/>
              <a:t>Decomposers </a:t>
            </a:r>
            <a:r>
              <a:rPr lang="en-US" sz="2000" dirty="0" smtClean="0"/>
              <a:t>who recycle once living matter by breaking it down into simple, energy-rich substances. </a:t>
            </a:r>
            <a:endParaRPr lang="en-US" sz="2000" dirty="0"/>
          </a:p>
          <a:p>
            <a:endParaRPr lang="en-US" sz="28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Obtaining Energy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405879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Section </a:t>
            </a:r>
            <a:r>
              <a:rPr lang="en-US" sz="3600" dirty="0" smtClean="0"/>
              <a:t>3: Interactions Within Communities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61211"/>
            <a:ext cx="8153400" cy="3983613"/>
          </a:xfrm>
        </p:spPr>
        <p:txBody>
          <a:bodyPr>
            <a:normAutofit/>
          </a:bodyPr>
          <a:lstStyle/>
          <a:p>
            <a:pPr lvl="0"/>
            <a:r>
              <a:rPr lang="en-US" sz="2800" dirty="0"/>
              <a:t>Ecology includes the study of how organisms depend on each other for food.</a:t>
            </a:r>
          </a:p>
          <a:p>
            <a:pPr lvl="0"/>
            <a:r>
              <a:rPr lang="en-US" sz="2800" dirty="0"/>
              <a:t>A food chain is a simple model of the feeding relationships in an ecosystem.</a:t>
            </a:r>
          </a:p>
          <a:p>
            <a:endParaRPr lang="en-US" sz="28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Obtaining Energy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179992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Section </a:t>
            </a:r>
            <a:r>
              <a:rPr lang="en-US" sz="3600" dirty="0" smtClean="0"/>
              <a:t>3: Interactions Within Communities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61211"/>
            <a:ext cx="8153400" cy="3983613"/>
          </a:xfrm>
        </p:spPr>
        <p:txBody>
          <a:bodyPr>
            <a:normAutofit fontScale="92500"/>
          </a:bodyPr>
          <a:lstStyle/>
          <a:p>
            <a:pPr lvl="1"/>
            <a:r>
              <a:rPr lang="en-US" sz="2800" dirty="0"/>
              <a:t>Any close relationship between species is called </a:t>
            </a:r>
            <a:r>
              <a:rPr lang="en-US" sz="2800" u="sng" dirty="0"/>
              <a:t>symbiosis</a:t>
            </a:r>
            <a:r>
              <a:rPr lang="en-US" sz="2800" dirty="0"/>
              <a:t>.</a:t>
            </a:r>
          </a:p>
          <a:p>
            <a:pPr lvl="1"/>
            <a:r>
              <a:rPr lang="en-US" sz="2800" dirty="0"/>
              <a:t>A symbiotic relationship in which both species benefit is called </a:t>
            </a:r>
            <a:r>
              <a:rPr lang="en-US" sz="2800" u="sng" dirty="0"/>
              <a:t>mutualism</a:t>
            </a:r>
            <a:r>
              <a:rPr lang="en-US" sz="2800" dirty="0"/>
              <a:t>.</a:t>
            </a:r>
          </a:p>
          <a:p>
            <a:pPr lvl="1"/>
            <a:r>
              <a:rPr lang="en-US" sz="2800" dirty="0"/>
              <a:t>A symbiotic relationship in which one organism benefits and the other is not affected is called </a:t>
            </a:r>
            <a:r>
              <a:rPr lang="en-US" sz="2800" u="sng" dirty="0"/>
              <a:t>commensalism</a:t>
            </a:r>
            <a:r>
              <a:rPr lang="en-US" sz="2800" dirty="0"/>
              <a:t>.</a:t>
            </a:r>
          </a:p>
          <a:p>
            <a:pPr lvl="1"/>
            <a:r>
              <a:rPr lang="en-US" sz="2800" dirty="0"/>
              <a:t>A symbiotic relationship in which one organism benefits but the other is harmed is called </a:t>
            </a:r>
            <a:r>
              <a:rPr lang="en-US" sz="2800" u="sng" dirty="0"/>
              <a:t>parasitism</a:t>
            </a:r>
            <a:r>
              <a:rPr lang="en-US" sz="2800" dirty="0"/>
              <a:t>.</a:t>
            </a:r>
          </a:p>
          <a:p>
            <a:endParaRPr lang="en-US" sz="28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/>
              <a:t>Symbiotic Relationships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806841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Section </a:t>
            </a:r>
            <a:r>
              <a:rPr lang="en-US" sz="3600" dirty="0" smtClean="0"/>
              <a:t>3: Interactions Within Communities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61211"/>
            <a:ext cx="8153400" cy="3983613"/>
          </a:xfrm>
        </p:spPr>
        <p:txBody>
          <a:bodyPr>
            <a:normAutofit/>
          </a:bodyPr>
          <a:lstStyle/>
          <a:p>
            <a:pPr lvl="0"/>
            <a:r>
              <a:rPr lang="en-US" sz="2800" dirty="0"/>
              <a:t>An organism’s </a:t>
            </a:r>
            <a:r>
              <a:rPr lang="en-US" sz="2800" u="sng" dirty="0"/>
              <a:t>niche</a:t>
            </a:r>
            <a:r>
              <a:rPr lang="en-US" sz="2800" dirty="0"/>
              <a:t> is its role in its environment. Like how it obtains food and shelter, finds a mate, cares for its young, and avoids danger.</a:t>
            </a:r>
          </a:p>
          <a:p>
            <a:pPr lvl="0"/>
            <a:r>
              <a:rPr lang="en-US" sz="2800" dirty="0"/>
              <a:t>Special adaptions that improve survival are often part of an organism’s niche.</a:t>
            </a:r>
          </a:p>
          <a:p>
            <a:pPr lvl="0"/>
            <a:r>
              <a:rPr lang="en-US" sz="2800" dirty="0"/>
              <a:t>An organism’s niche includes how it avoids being eaten and how it finds or captures its food.</a:t>
            </a:r>
          </a:p>
          <a:p>
            <a:endParaRPr lang="en-US" sz="28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Niches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6738430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Section </a:t>
            </a:r>
            <a:r>
              <a:rPr lang="en-US" sz="3600" dirty="0" smtClean="0"/>
              <a:t>3: Interactions Within Communities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61211"/>
            <a:ext cx="8153400" cy="3983613"/>
          </a:xfrm>
        </p:spPr>
        <p:txBody>
          <a:bodyPr>
            <a:normAutofit/>
          </a:bodyPr>
          <a:lstStyle/>
          <a:p>
            <a:pPr lvl="0"/>
            <a:r>
              <a:rPr lang="en-US" sz="2800" dirty="0"/>
              <a:t>The prey is the organism that is captured by the predator.</a:t>
            </a:r>
          </a:p>
          <a:p>
            <a:pPr lvl="0"/>
            <a:r>
              <a:rPr lang="en-US" sz="2800" dirty="0"/>
              <a:t>The presence of predators usually increases the number of different species that can live in an ecosystem.</a:t>
            </a:r>
          </a:p>
          <a:p>
            <a:endParaRPr lang="en-US" sz="28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Niches</a:t>
            </a:r>
            <a:endParaRPr lang="en-US" sz="36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7746" y="4315359"/>
            <a:ext cx="3241963" cy="2151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2856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1</a:t>
            </a:r>
            <a:r>
              <a:rPr lang="en-US" dirty="0" smtClean="0"/>
              <a:t>: Living Earth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153400" cy="4495800"/>
          </a:xfrm>
        </p:spPr>
        <p:txBody>
          <a:bodyPr/>
          <a:lstStyle/>
          <a:p>
            <a:pPr lvl="0"/>
            <a:r>
              <a:rPr lang="en-US" dirty="0"/>
              <a:t>The part of the Earth that supports life is the </a:t>
            </a:r>
            <a:r>
              <a:rPr lang="en-US" u="sng" dirty="0"/>
              <a:t>biosphere</a:t>
            </a:r>
            <a:r>
              <a:rPr lang="en-US" dirty="0"/>
              <a:t>. </a:t>
            </a:r>
          </a:p>
          <a:p>
            <a:pPr lvl="0"/>
            <a:r>
              <a:rPr lang="en-US" dirty="0"/>
              <a:t>The biosphere includes the top portion of Earth’s crust, all the waters that cover Earth’s surface, and the atmosphere that surrounds Earth.</a:t>
            </a:r>
          </a:p>
          <a:p>
            <a:endParaRPr lang="en-US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The Biosphere</a:t>
            </a:r>
            <a:endParaRPr lang="en-US" sz="3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648" y="4936051"/>
            <a:ext cx="2397991" cy="179849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2176" y="4936050"/>
            <a:ext cx="2397991" cy="179849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5326" y="4623171"/>
            <a:ext cx="1652379" cy="21113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1684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Section </a:t>
            </a:r>
            <a:r>
              <a:rPr lang="en-US" sz="3600" dirty="0" smtClean="0"/>
              <a:t>3: Interactions Within Communities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61211"/>
            <a:ext cx="8153400" cy="3983613"/>
          </a:xfrm>
        </p:spPr>
        <p:txBody>
          <a:bodyPr>
            <a:normAutofit/>
          </a:bodyPr>
          <a:lstStyle/>
          <a:p>
            <a:pPr lvl="0"/>
            <a:r>
              <a:rPr lang="en-US" sz="2800" dirty="0"/>
              <a:t>Individual organisms often cooperate in ways that improve survival. </a:t>
            </a:r>
          </a:p>
          <a:p>
            <a:pPr lvl="0"/>
            <a:r>
              <a:rPr lang="en-US" sz="2800" dirty="0"/>
              <a:t>For example, a deer that detects the presence of wolves or coyotes will alert the other deer in the herd.</a:t>
            </a:r>
          </a:p>
          <a:p>
            <a:endParaRPr lang="en-US" sz="28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Niches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616568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1: </a:t>
            </a:r>
            <a:r>
              <a:rPr lang="en-US" dirty="0" smtClean="0"/>
              <a:t>Living Earth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61211"/>
            <a:ext cx="8153400" cy="3983613"/>
          </a:xfrm>
        </p:spPr>
        <p:txBody>
          <a:bodyPr>
            <a:normAutofit/>
          </a:bodyPr>
          <a:lstStyle/>
          <a:p>
            <a:pPr lvl="0"/>
            <a:r>
              <a:rPr lang="en-US" sz="2800" dirty="0"/>
              <a:t>An </a:t>
            </a:r>
            <a:r>
              <a:rPr lang="en-US" sz="2800" u="sng" dirty="0"/>
              <a:t>ecosystem</a:t>
            </a:r>
            <a:r>
              <a:rPr lang="en-US" sz="2800" dirty="0"/>
              <a:t> consists of all the organisms living in an area, as well as the nonliving parts of that environment.</a:t>
            </a:r>
          </a:p>
          <a:p>
            <a:pPr lvl="0"/>
            <a:r>
              <a:rPr lang="en-US" sz="2800" u="sng" dirty="0"/>
              <a:t>Ecology</a:t>
            </a:r>
            <a:r>
              <a:rPr lang="en-US" sz="2800" dirty="0"/>
              <a:t> is the study of interactions that occur among organisms and their environments. Ecologists are scientists who study these interactions.</a:t>
            </a:r>
          </a:p>
          <a:p>
            <a:endParaRPr lang="en-US" sz="28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Ecosystems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741635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1: </a:t>
            </a:r>
            <a:r>
              <a:rPr lang="en-US" dirty="0" smtClean="0"/>
              <a:t>Living Earth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61211"/>
            <a:ext cx="8153400" cy="3983613"/>
          </a:xfrm>
        </p:spPr>
        <p:txBody>
          <a:bodyPr>
            <a:normAutofit/>
          </a:bodyPr>
          <a:lstStyle/>
          <a:p>
            <a:pPr lvl="0"/>
            <a:r>
              <a:rPr lang="en-US" sz="2400" dirty="0"/>
              <a:t>A </a:t>
            </a:r>
            <a:r>
              <a:rPr lang="en-US" sz="2400" u="sng" dirty="0"/>
              <a:t>population</a:t>
            </a:r>
            <a:r>
              <a:rPr lang="en-US" sz="2400" dirty="0"/>
              <a:t> is made up of all organisms of the same species that live in an area at the same time.</a:t>
            </a:r>
          </a:p>
          <a:p>
            <a:pPr lvl="0"/>
            <a:r>
              <a:rPr lang="en-US" sz="2400" dirty="0"/>
              <a:t>Ecologists often study how populations interact. For example: How does grazing by bison affect the growth of grass? Or how does grazing influence the insects that live there?</a:t>
            </a:r>
          </a:p>
          <a:p>
            <a:pPr lvl="0"/>
            <a:r>
              <a:rPr lang="en-US" sz="2400" dirty="0"/>
              <a:t>A </a:t>
            </a:r>
            <a:r>
              <a:rPr lang="en-US" sz="2400" u="sng" dirty="0"/>
              <a:t>community</a:t>
            </a:r>
            <a:r>
              <a:rPr lang="en-US" sz="2400" dirty="0"/>
              <a:t> is all the populations of all species living in an ecosystem.</a:t>
            </a:r>
          </a:p>
          <a:p>
            <a:endParaRPr lang="en-US" sz="2800" dirty="0" smtClean="0"/>
          </a:p>
          <a:p>
            <a:endParaRPr lang="en-US" sz="28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Population</a:t>
            </a:r>
            <a:endParaRPr lang="en-US" sz="36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455" y="4719781"/>
            <a:ext cx="2673928" cy="2005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5109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1: </a:t>
            </a:r>
            <a:r>
              <a:rPr lang="en-US" dirty="0" smtClean="0"/>
              <a:t>Living Earth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61211"/>
            <a:ext cx="8153400" cy="3983613"/>
          </a:xfrm>
        </p:spPr>
        <p:txBody>
          <a:bodyPr>
            <a:normAutofit/>
          </a:bodyPr>
          <a:lstStyle/>
          <a:p>
            <a:pPr lvl="0"/>
            <a:r>
              <a:rPr lang="en-US" sz="2800" dirty="0"/>
              <a:t>Each organism in an ecosystem needs a place to live. The place </a:t>
            </a:r>
            <a:r>
              <a:rPr lang="en-US" sz="2800" dirty="0" smtClean="0"/>
              <a:t>in </a:t>
            </a:r>
            <a:r>
              <a:rPr lang="en-US" sz="2800" dirty="0"/>
              <a:t>which an organism lives is call its </a:t>
            </a:r>
            <a:r>
              <a:rPr lang="en-US" sz="2800" u="sng" dirty="0"/>
              <a:t>habitat</a:t>
            </a:r>
            <a:r>
              <a:rPr lang="en-US" sz="2800" dirty="0"/>
              <a:t>.</a:t>
            </a:r>
          </a:p>
          <a:p>
            <a:endParaRPr lang="en-US" sz="2800" dirty="0" smtClean="0"/>
          </a:p>
          <a:p>
            <a:endParaRPr lang="en-US" sz="28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Habitats</a:t>
            </a:r>
            <a:endParaRPr lang="en-US" sz="36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3869" y="3306618"/>
            <a:ext cx="2875757" cy="191943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9179" y="4587368"/>
            <a:ext cx="2196869" cy="203021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327" y="4701309"/>
            <a:ext cx="2874404" cy="1916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4876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</a:t>
            </a:r>
            <a:r>
              <a:rPr lang="en-US" dirty="0" smtClean="0"/>
              <a:t>2: Populations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150375"/>
            <a:ext cx="8153400" cy="3983613"/>
          </a:xfrm>
        </p:spPr>
        <p:txBody>
          <a:bodyPr>
            <a:normAutofit/>
          </a:bodyPr>
          <a:lstStyle/>
          <a:p>
            <a:pPr lvl="0"/>
            <a:r>
              <a:rPr lang="en-US" sz="2400" dirty="0"/>
              <a:t>Organisms living in the wild do not always have enough food or living space.</a:t>
            </a:r>
          </a:p>
          <a:p>
            <a:pPr lvl="0"/>
            <a:r>
              <a:rPr lang="en-US" sz="2400" dirty="0"/>
              <a:t>Competition occurs when two or more organisms seek the same resource at the same time and it limits population size.</a:t>
            </a:r>
          </a:p>
          <a:p>
            <a:pPr lvl="0"/>
            <a:r>
              <a:rPr lang="en-US" sz="2400" dirty="0"/>
              <a:t>In nature, the most intense competition is usually among individuals of the same species, because they need the same kinds of food and shelter.</a:t>
            </a:r>
          </a:p>
          <a:p>
            <a:endParaRPr lang="en-US" sz="2800" dirty="0" smtClean="0"/>
          </a:p>
          <a:p>
            <a:endParaRPr lang="en-US" sz="28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Competition</a:t>
            </a:r>
            <a:endParaRPr lang="en-US" sz="36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1748" y="4608945"/>
            <a:ext cx="1528891" cy="2165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3672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</a:t>
            </a:r>
            <a:r>
              <a:rPr lang="en-US" dirty="0" smtClean="0"/>
              <a:t>2: Populations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61211"/>
            <a:ext cx="8153400" cy="3983613"/>
          </a:xfrm>
        </p:spPr>
        <p:txBody>
          <a:bodyPr>
            <a:normAutofit/>
          </a:bodyPr>
          <a:lstStyle/>
          <a:p>
            <a:pPr lvl="0"/>
            <a:r>
              <a:rPr lang="en-US" sz="2800" dirty="0"/>
              <a:t>Ecologists often need to measure the size of a population. This information can indicate whether or not a population is healthy and growing.</a:t>
            </a:r>
          </a:p>
          <a:p>
            <a:pPr lvl="0"/>
            <a:r>
              <a:rPr lang="en-US" sz="2800" dirty="0"/>
              <a:t>Population counts can help identify populations that could be in danger of disappearing.</a:t>
            </a:r>
          </a:p>
          <a:p>
            <a:pPr lvl="0"/>
            <a:r>
              <a:rPr lang="en-US" sz="2800" dirty="0"/>
              <a:t>One of the methods used to measure populations is called trap-mark-release.  An example: trapping wild rabbits.</a:t>
            </a:r>
          </a:p>
          <a:p>
            <a:endParaRPr lang="en-US" sz="28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Population Size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505785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</a:t>
            </a:r>
            <a:r>
              <a:rPr lang="en-US" dirty="0" smtClean="0"/>
              <a:t>2: Populations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61211"/>
            <a:ext cx="8153400" cy="3983613"/>
          </a:xfrm>
        </p:spPr>
        <p:txBody>
          <a:bodyPr>
            <a:normAutofit/>
          </a:bodyPr>
          <a:lstStyle/>
          <a:p>
            <a:pPr lvl="0"/>
            <a:r>
              <a:rPr lang="en-US" sz="2800" dirty="0"/>
              <a:t>In any ecosystem, the availability of food, water, living space, mates, nesting sites, and other resources is often limited.</a:t>
            </a:r>
          </a:p>
          <a:p>
            <a:pPr lvl="0"/>
            <a:r>
              <a:rPr lang="en-US" sz="2800" dirty="0"/>
              <a:t>A </a:t>
            </a:r>
            <a:r>
              <a:rPr lang="en-US" sz="2800" u="sng" dirty="0"/>
              <a:t>limiting factor</a:t>
            </a:r>
            <a:r>
              <a:rPr lang="en-US" sz="2800" dirty="0"/>
              <a:t> is anything that restricts the number of individuals in a population. Limiting factors include living and nonliving features of the ecosystems.</a:t>
            </a:r>
          </a:p>
          <a:p>
            <a:pPr lvl="0"/>
            <a:r>
              <a:rPr lang="en-US" sz="2800" dirty="0"/>
              <a:t>A limiting factor can affect more than one population in a community.</a:t>
            </a:r>
          </a:p>
          <a:p>
            <a:endParaRPr lang="en-US" sz="28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Population Size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101664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</a:t>
            </a:r>
            <a:r>
              <a:rPr lang="en-US" dirty="0" smtClean="0"/>
              <a:t>2: Populations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61211"/>
            <a:ext cx="8153400" cy="3983613"/>
          </a:xfrm>
        </p:spPr>
        <p:txBody>
          <a:bodyPr>
            <a:normAutofit/>
          </a:bodyPr>
          <a:lstStyle/>
          <a:p>
            <a:pPr lvl="0"/>
            <a:r>
              <a:rPr lang="en-US" sz="2400" u="sng" dirty="0"/>
              <a:t>Carrying capacity</a:t>
            </a:r>
            <a:r>
              <a:rPr lang="en-US" sz="2400" dirty="0"/>
              <a:t> is the largest number of individuals of one species over time.  If a population begins to exceed the environment’s carrying capacity, some individuals will not have enough resources.</a:t>
            </a:r>
          </a:p>
          <a:p>
            <a:pPr lvl="0"/>
            <a:r>
              <a:rPr lang="en-US" sz="2400" dirty="0"/>
              <a:t>The highest rate of reproduction under ideal conditions is a population’s biotic potential. The larger the number of offspring that are produced by parent organisms, the higher the biotic potential of the species will be.</a:t>
            </a:r>
          </a:p>
          <a:p>
            <a:endParaRPr lang="en-US" sz="28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Population Size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405703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Median.thmx</Template>
  <TotalTime>817</TotalTime>
  <Words>1087</Words>
  <Application>Microsoft Office PowerPoint</Application>
  <PresentationFormat>On-screen Show (4:3)</PresentationFormat>
  <Paragraphs>91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Median</vt:lpstr>
      <vt:lpstr>Chapter twenty-four</vt:lpstr>
      <vt:lpstr>Section 1: Living Earth</vt:lpstr>
      <vt:lpstr>Section 1: Living Earth</vt:lpstr>
      <vt:lpstr>Section 1: Living Earth</vt:lpstr>
      <vt:lpstr>Section 1: Living Earth</vt:lpstr>
      <vt:lpstr>Section 2: Populations</vt:lpstr>
      <vt:lpstr>Section 2: Populations</vt:lpstr>
      <vt:lpstr>Section 2: Populations</vt:lpstr>
      <vt:lpstr>Section 2: Populations</vt:lpstr>
      <vt:lpstr>Section 2: Populations</vt:lpstr>
      <vt:lpstr>Section 2: Populations</vt:lpstr>
      <vt:lpstr>Section 2: Populations</vt:lpstr>
      <vt:lpstr>Section 3: Interactions Within Communities</vt:lpstr>
      <vt:lpstr>Section 3: Interactions Within Communities</vt:lpstr>
      <vt:lpstr>Section 3: Interactions Within Communities</vt:lpstr>
      <vt:lpstr>Section 3: Interactions Within Communities</vt:lpstr>
      <vt:lpstr>Section 3: Interactions Within Communities</vt:lpstr>
      <vt:lpstr>Section 3: Interactions Within Communities</vt:lpstr>
      <vt:lpstr>Section 3: Interactions Within Communities</vt:lpstr>
      <vt:lpstr>Section 3: Interactions Within Communities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one</dc:title>
  <dc:creator>Amanda Pinkstaff</dc:creator>
  <cp:lastModifiedBy>Amanda Pinkstaff</cp:lastModifiedBy>
  <cp:revision>27</cp:revision>
  <dcterms:created xsi:type="dcterms:W3CDTF">2012-08-12T20:01:25Z</dcterms:created>
  <dcterms:modified xsi:type="dcterms:W3CDTF">2012-09-11T18:59:22Z</dcterms:modified>
</cp:coreProperties>
</file>