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3"/>
  </p:handoutMasterIdLst>
  <p:sldIdLst>
    <p:sldId id="256" r:id="rId2"/>
    <p:sldId id="257" r:id="rId3"/>
    <p:sldId id="283" r:id="rId4"/>
    <p:sldId id="284" r:id="rId5"/>
    <p:sldId id="285" r:id="rId6"/>
    <p:sldId id="286" r:id="rId7"/>
    <p:sldId id="287" r:id="rId8"/>
    <p:sldId id="302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</p:sldIdLst>
  <p:sldSz cx="9144000" cy="6858000" type="screen4x3"/>
  <p:notesSz cx="6858000" cy="92122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53A1B3-6E75-480F-9FBE-AA102FD7AA17}" type="datetimeFigureOut">
              <a:rPr lang="en-US" smtClean="0"/>
              <a:t>1/10/2013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0051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50051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78976E-30FC-4DAD-B2AC-ED97BDD06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16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1/10/2013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1/10/2013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1/10/2013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1/10/2013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1/10/2013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1/10/2013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1/10/2013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1/10/2013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1/10/2013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://highered.mcgraw-hill.com/olcweb/cgi/pluginpop.cgi?it=swf::100%25::100%25::/sites/dl/free/0072512644/117354/01_Cathode_Ray_Tube.swf::Cathode%20Ray%20Tub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three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Atoms and Elements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6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Structure of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100" dirty="0" smtClean="0"/>
              <a:t>Niels </a:t>
            </a:r>
            <a:r>
              <a:rPr lang="en-US" sz="3100" dirty="0"/>
              <a:t>Bohr (early 20th century</a:t>
            </a:r>
            <a:r>
              <a:rPr lang="en-US" sz="3100" dirty="0" smtClean="0"/>
              <a:t>)</a:t>
            </a:r>
            <a:endParaRPr lang="en-US" sz="3100" dirty="0"/>
          </a:p>
          <a:p>
            <a:pPr lvl="1"/>
            <a:r>
              <a:rPr lang="en-US" dirty="0" smtClean="0"/>
              <a:t>Found that electrons arrange according to energy levels</a:t>
            </a:r>
          </a:p>
          <a:p>
            <a:pPr lvl="1"/>
            <a:r>
              <a:rPr lang="en-US" dirty="0" smtClean="0"/>
              <a:t>Higher energy levels are farther away from the nucleus</a:t>
            </a:r>
          </a:p>
          <a:p>
            <a:pPr lvl="1"/>
            <a:r>
              <a:rPr lang="en-US" dirty="0" smtClean="0"/>
              <a:t>By the 1930s, it was recognized that matter was made up of atoms, which are made up of protons, neutrons, and electrons.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Model of the Atom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47837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Structure of Matter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118" y="2395299"/>
            <a:ext cx="3802427" cy="2400282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Model of the Atom</a:t>
            </a:r>
            <a:endParaRPr lang="en-US" sz="3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1748" y="3736109"/>
            <a:ext cx="3048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90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The Simplest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100" dirty="0"/>
              <a:t>An </a:t>
            </a:r>
            <a:r>
              <a:rPr lang="en-US" sz="3100" u="sng" dirty="0"/>
              <a:t>element</a:t>
            </a:r>
            <a:r>
              <a:rPr lang="en-US" sz="3100" dirty="0"/>
              <a:t> is matter made of only one kind of atom.</a:t>
            </a:r>
          </a:p>
          <a:p>
            <a:pPr lvl="0"/>
            <a:r>
              <a:rPr lang="en-US" sz="3100" dirty="0"/>
              <a:t>At least 110 elements are known and at least 90 of them occur naturally on Earth.</a:t>
            </a:r>
          </a:p>
          <a:p>
            <a:pPr lvl="0"/>
            <a:r>
              <a:rPr lang="en-US" sz="3200" dirty="0"/>
              <a:t>Types of elements</a:t>
            </a:r>
          </a:p>
          <a:p>
            <a:pPr lvl="1"/>
            <a:r>
              <a:rPr lang="en-US" sz="2800" dirty="0"/>
              <a:t>Naturally occurring (ex. Oxygen and nitrogen)</a:t>
            </a:r>
          </a:p>
          <a:p>
            <a:pPr lvl="1"/>
            <a:r>
              <a:rPr lang="en-US" sz="2800" dirty="0"/>
              <a:t>Synthetic (made by scientists)</a:t>
            </a:r>
          </a:p>
          <a:p>
            <a:pPr lvl="0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The Elements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645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The Simplest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100" dirty="0"/>
              <a:t>Periodic Table of Elements:</a:t>
            </a:r>
          </a:p>
          <a:p>
            <a:pPr lvl="1"/>
            <a:r>
              <a:rPr lang="en-US" dirty="0"/>
              <a:t>Created by Chemists to organize and display the elements</a:t>
            </a:r>
          </a:p>
          <a:p>
            <a:pPr lvl="1"/>
            <a:r>
              <a:rPr lang="en-US" dirty="0"/>
              <a:t>Each element is represented by a chemical symbol containing letters</a:t>
            </a:r>
          </a:p>
          <a:p>
            <a:pPr lvl="1"/>
            <a:r>
              <a:rPr lang="en-US" dirty="0"/>
              <a:t>Elements are organized by their properties in rows and columns</a:t>
            </a:r>
          </a:p>
          <a:p>
            <a:pPr lvl="2"/>
            <a:r>
              <a:rPr lang="en-US" sz="2400" dirty="0"/>
              <a:t>Rows = periods</a:t>
            </a:r>
          </a:p>
          <a:p>
            <a:pPr lvl="2"/>
            <a:r>
              <a:rPr lang="en-US" sz="2400" dirty="0"/>
              <a:t>Columns = </a:t>
            </a:r>
            <a:r>
              <a:rPr lang="en-US" sz="2400" dirty="0" smtClean="0"/>
              <a:t>groups (family)</a:t>
            </a:r>
            <a:endParaRPr lang="en-US" sz="2400" dirty="0"/>
          </a:p>
          <a:p>
            <a:pPr lvl="0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Periodic Table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86555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The Simplest Matter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27" y="2395299"/>
            <a:ext cx="7703128" cy="4173098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Periodic Table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8279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The Simplest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4772152" cy="4495800"/>
          </a:xfrm>
        </p:spPr>
        <p:txBody>
          <a:bodyPr>
            <a:normAutofit/>
          </a:bodyPr>
          <a:lstStyle/>
          <a:p>
            <a:r>
              <a:rPr lang="en-US" u="sng" dirty="0"/>
              <a:t>Atomic number</a:t>
            </a:r>
            <a:r>
              <a:rPr lang="en-US" dirty="0"/>
              <a:t> = the top number, which tells you the number of protons in the nucleus of each atom</a:t>
            </a:r>
          </a:p>
          <a:p>
            <a:r>
              <a:rPr lang="en-US" dirty="0"/>
              <a:t>Atoms of the same element that have different numbers of neutrons are called </a:t>
            </a:r>
            <a:r>
              <a:rPr lang="en-US" u="sng" dirty="0"/>
              <a:t>isotopes</a:t>
            </a:r>
            <a:r>
              <a:rPr lang="en-US" dirty="0"/>
              <a:t>.</a:t>
            </a:r>
          </a:p>
          <a:p>
            <a:pPr lvl="0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Identifying Characteristics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425" y="2863777"/>
            <a:ext cx="2311103" cy="2507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129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The Simplest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4772152" cy="44958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An atom’s </a:t>
            </a:r>
            <a:r>
              <a:rPr lang="en-US" u="sng" dirty="0"/>
              <a:t>mass number</a:t>
            </a:r>
            <a:r>
              <a:rPr lang="en-US" dirty="0"/>
              <a:t> is the number of protons plus the number of neutrons it contains.</a:t>
            </a:r>
          </a:p>
          <a:p>
            <a:pPr lvl="0"/>
            <a:r>
              <a:rPr lang="en-US" dirty="0"/>
              <a:t>The </a:t>
            </a:r>
            <a:r>
              <a:rPr lang="en-US" u="sng" dirty="0"/>
              <a:t>atomic mass</a:t>
            </a:r>
            <a:r>
              <a:rPr lang="en-US" dirty="0"/>
              <a:t> is the weighted average mass of the isotopes of an element and it can be found below the element symbol.</a:t>
            </a:r>
          </a:p>
          <a:p>
            <a:pPr lvl="0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Identifying Characteristics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425" y="2863777"/>
            <a:ext cx="2311103" cy="2507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765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The Simplest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7" y="2238744"/>
            <a:ext cx="8088007" cy="4495800"/>
          </a:xfrm>
        </p:spPr>
        <p:txBody>
          <a:bodyPr>
            <a:normAutofit/>
          </a:bodyPr>
          <a:lstStyle/>
          <a:p>
            <a:r>
              <a:rPr lang="en-US" sz="3200" dirty="0"/>
              <a:t>Classification of Elements</a:t>
            </a:r>
          </a:p>
          <a:p>
            <a:pPr lvl="1"/>
            <a:r>
              <a:rPr lang="en-US" sz="2800" dirty="0"/>
              <a:t>3 categories of Elements</a:t>
            </a:r>
          </a:p>
          <a:p>
            <a:pPr lvl="2"/>
            <a:r>
              <a:rPr lang="en-US" dirty="0"/>
              <a:t>Metals</a:t>
            </a:r>
          </a:p>
          <a:p>
            <a:pPr lvl="2"/>
            <a:r>
              <a:rPr lang="en-US" dirty="0"/>
              <a:t>Metalloids</a:t>
            </a:r>
          </a:p>
          <a:p>
            <a:pPr lvl="2"/>
            <a:r>
              <a:rPr lang="en-US" dirty="0"/>
              <a:t>Non-metals</a:t>
            </a:r>
          </a:p>
          <a:p>
            <a:pPr lvl="0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Classification of Elements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0101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The Simplest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7" y="2238744"/>
            <a:ext cx="8088007" cy="4495800"/>
          </a:xfrm>
        </p:spPr>
        <p:txBody>
          <a:bodyPr>
            <a:normAutofit/>
          </a:bodyPr>
          <a:lstStyle/>
          <a:p>
            <a:r>
              <a:rPr lang="en-US" sz="3100" u="sng" dirty="0"/>
              <a:t>Metals</a:t>
            </a:r>
            <a:r>
              <a:rPr lang="en-US" sz="3100" dirty="0"/>
              <a:t> </a:t>
            </a:r>
          </a:p>
          <a:p>
            <a:pPr lvl="1"/>
            <a:r>
              <a:rPr lang="en-US" dirty="0"/>
              <a:t>Shiny or metallic </a:t>
            </a:r>
            <a:r>
              <a:rPr lang="en-US" dirty="0" smtClean="0"/>
              <a:t>in appearance</a:t>
            </a:r>
            <a:endParaRPr lang="en-US" dirty="0" smtClean="0"/>
          </a:p>
          <a:p>
            <a:pPr lvl="1"/>
            <a:r>
              <a:rPr lang="en-US" dirty="0" smtClean="0"/>
              <a:t>Good </a:t>
            </a:r>
            <a:r>
              <a:rPr lang="en-US" dirty="0"/>
              <a:t>conductors of heat and </a:t>
            </a:r>
            <a:r>
              <a:rPr lang="en-US" dirty="0" smtClean="0"/>
              <a:t>electricity</a:t>
            </a:r>
          </a:p>
          <a:p>
            <a:pPr lvl="1"/>
            <a:r>
              <a:rPr lang="en-US" dirty="0" smtClean="0"/>
              <a:t>Solids </a:t>
            </a:r>
            <a:r>
              <a:rPr lang="en-US" dirty="0"/>
              <a:t>at room </a:t>
            </a:r>
            <a:r>
              <a:rPr lang="en-US" dirty="0" smtClean="0"/>
              <a:t>temperature</a:t>
            </a:r>
          </a:p>
          <a:p>
            <a:pPr lvl="1"/>
            <a:r>
              <a:rPr lang="en-US" dirty="0" smtClean="0"/>
              <a:t>Malleable </a:t>
            </a:r>
            <a:r>
              <a:rPr lang="en-US" dirty="0"/>
              <a:t>= can be bent into various sizes</a:t>
            </a:r>
          </a:p>
          <a:p>
            <a:pPr lvl="0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Classification of Elements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29426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The Simplest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7" y="2238744"/>
            <a:ext cx="8088007" cy="4495800"/>
          </a:xfrm>
        </p:spPr>
        <p:txBody>
          <a:bodyPr>
            <a:normAutofit/>
          </a:bodyPr>
          <a:lstStyle/>
          <a:p>
            <a:r>
              <a:rPr lang="en-US" sz="3100" u="sng" dirty="0" smtClean="0"/>
              <a:t>Non-metals</a:t>
            </a:r>
            <a:endParaRPr lang="en-US" sz="3100" dirty="0"/>
          </a:p>
          <a:p>
            <a:pPr lvl="1"/>
            <a:r>
              <a:rPr lang="en-US" dirty="0" smtClean="0"/>
              <a:t>Usually </a:t>
            </a:r>
            <a:r>
              <a:rPr lang="en-US" dirty="0"/>
              <a:t>dull in </a:t>
            </a:r>
            <a:r>
              <a:rPr lang="en-US" dirty="0" smtClean="0"/>
              <a:t>appearance</a:t>
            </a:r>
          </a:p>
          <a:p>
            <a:pPr lvl="1"/>
            <a:r>
              <a:rPr lang="en-US" dirty="0" smtClean="0"/>
              <a:t>Poor </a:t>
            </a:r>
            <a:r>
              <a:rPr lang="en-US" dirty="0"/>
              <a:t>conductors of heat and </a:t>
            </a:r>
            <a:r>
              <a:rPr lang="en-US" dirty="0" smtClean="0"/>
              <a:t>electricity</a:t>
            </a:r>
          </a:p>
          <a:p>
            <a:pPr lvl="1"/>
            <a:r>
              <a:rPr lang="en-US" dirty="0" smtClean="0"/>
              <a:t>Gases </a:t>
            </a:r>
            <a:r>
              <a:rPr lang="en-US" dirty="0"/>
              <a:t>at room </a:t>
            </a:r>
            <a:r>
              <a:rPr lang="en-US" dirty="0" smtClean="0"/>
              <a:t>temperature</a:t>
            </a:r>
          </a:p>
          <a:p>
            <a:pPr lvl="1"/>
            <a:r>
              <a:rPr lang="en-US" dirty="0" smtClean="0"/>
              <a:t>Generally </a:t>
            </a:r>
            <a:r>
              <a:rPr lang="en-US" dirty="0"/>
              <a:t>brittle and cannot change shape without </a:t>
            </a:r>
            <a:r>
              <a:rPr lang="en-US" dirty="0" smtClean="0"/>
              <a:t>breaking</a:t>
            </a:r>
          </a:p>
          <a:p>
            <a:pPr lvl="1"/>
            <a:r>
              <a:rPr lang="en-US" dirty="0" smtClean="0"/>
              <a:t>Essential </a:t>
            </a:r>
            <a:r>
              <a:rPr lang="en-US" dirty="0"/>
              <a:t>to the chemicals of life</a:t>
            </a:r>
          </a:p>
          <a:p>
            <a:pPr lvl="0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Classification of Elements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81373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Structure of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/>
          <a:lstStyle/>
          <a:p>
            <a:pPr lvl="0"/>
            <a:r>
              <a:rPr lang="en-US" sz="3200" u="sng" dirty="0"/>
              <a:t>Matter</a:t>
            </a:r>
            <a:r>
              <a:rPr lang="en-US" sz="3200" dirty="0"/>
              <a:t> is anything that has mass and takes up space.</a:t>
            </a:r>
          </a:p>
          <a:p>
            <a:pPr lvl="0"/>
            <a:r>
              <a:rPr lang="en-US" sz="3200" dirty="0"/>
              <a:t>Early Philosophers:</a:t>
            </a:r>
          </a:p>
          <a:p>
            <a:pPr lvl="1"/>
            <a:r>
              <a:rPr lang="en-US" sz="2800" dirty="0"/>
              <a:t>Earth</a:t>
            </a:r>
          </a:p>
          <a:p>
            <a:pPr lvl="1"/>
            <a:r>
              <a:rPr lang="en-US" sz="2800" dirty="0"/>
              <a:t>Water</a:t>
            </a:r>
          </a:p>
          <a:p>
            <a:pPr lvl="1"/>
            <a:r>
              <a:rPr lang="en-US" sz="2800" dirty="0"/>
              <a:t>Air</a:t>
            </a:r>
          </a:p>
          <a:p>
            <a:pPr lvl="1"/>
            <a:r>
              <a:rPr lang="en-US" sz="2800" dirty="0"/>
              <a:t>Fire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What Makes Up Matter?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1168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The Simplest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7" y="2238744"/>
            <a:ext cx="8088007" cy="4495800"/>
          </a:xfrm>
        </p:spPr>
        <p:txBody>
          <a:bodyPr>
            <a:normAutofit/>
          </a:bodyPr>
          <a:lstStyle/>
          <a:p>
            <a:r>
              <a:rPr lang="en-US" sz="3100" u="sng" dirty="0"/>
              <a:t>Metalloids</a:t>
            </a:r>
            <a:endParaRPr lang="en-US" sz="3100" dirty="0"/>
          </a:p>
          <a:p>
            <a:pPr lvl="1"/>
            <a:r>
              <a:rPr lang="en-US" dirty="0"/>
              <a:t>Have characteristics of both metals and </a:t>
            </a:r>
            <a:r>
              <a:rPr lang="en-US" dirty="0" smtClean="0"/>
              <a:t>non-metals</a:t>
            </a:r>
          </a:p>
          <a:p>
            <a:pPr lvl="1"/>
            <a:r>
              <a:rPr lang="en-US" dirty="0" smtClean="0"/>
              <a:t>Solids </a:t>
            </a:r>
            <a:r>
              <a:rPr lang="en-US" dirty="0"/>
              <a:t>at room </a:t>
            </a:r>
            <a:r>
              <a:rPr lang="en-US" dirty="0" smtClean="0"/>
              <a:t>temperature</a:t>
            </a:r>
          </a:p>
          <a:p>
            <a:pPr lvl="1"/>
            <a:r>
              <a:rPr lang="en-US" dirty="0" smtClean="0"/>
              <a:t>Some </a:t>
            </a:r>
            <a:r>
              <a:rPr lang="en-US" dirty="0"/>
              <a:t>are shiny and most are conductors</a:t>
            </a:r>
          </a:p>
          <a:p>
            <a:pPr lvl="0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Classification of Elements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8755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3: Compounds and Mixtures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7" y="2238744"/>
            <a:ext cx="8088007" cy="4495800"/>
          </a:xfrm>
        </p:spPr>
        <p:txBody>
          <a:bodyPr>
            <a:normAutofit/>
          </a:bodyPr>
          <a:lstStyle/>
          <a:p>
            <a:r>
              <a:rPr lang="en-US" dirty="0"/>
              <a:t>Matter that has the same composition and properties throughout is called a </a:t>
            </a:r>
            <a:r>
              <a:rPr lang="en-US" u="sng" dirty="0" smtClean="0"/>
              <a:t>substance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u="sng" dirty="0"/>
              <a:t>compound</a:t>
            </a:r>
            <a:r>
              <a:rPr lang="en-US" dirty="0"/>
              <a:t> is a substance whose smallest unit is made up of atoms of more than one element bonded together.</a:t>
            </a:r>
          </a:p>
          <a:p>
            <a:r>
              <a:rPr lang="en-US" sz="3200" dirty="0"/>
              <a:t>When two or more substances (elements or compounds) come together but don’t combine to make a new substance, a </a:t>
            </a:r>
            <a:r>
              <a:rPr lang="en-US" sz="3200" u="sng" dirty="0"/>
              <a:t>mixture</a:t>
            </a:r>
            <a:r>
              <a:rPr lang="en-US" sz="3200" dirty="0"/>
              <a:t> is created.</a:t>
            </a:r>
          </a:p>
          <a:p>
            <a:pPr lvl="0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Substances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44482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Structure of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/>
          <a:lstStyle/>
          <a:p>
            <a:pPr lvl="0"/>
            <a:r>
              <a:rPr lang="en-US" sz="3200" dirty="0"/>
              <a:t>Greek philosopher, Democritus:</a:t>
            </a:r>
          </a:p>
          <a:p>
            <a:pPr lvl="1"/>
            <a:r>
              <a:rPr lang="en-US" sz="2800" dirty="0"/>
              <a:t>the universe was made of empty space</a:t>
            </a:r>
          </a:p>
          <a:p>
            <a:pPr lvl="1"/>
            <a:r>
              <a:rPr lang="en-US" sz="2800" dirty="0"/>
              <a:t>tiny bits of stuff that were so small they could no longer be divided into smaller pieces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What Makes Up Matter?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10026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Structure of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/>
          <a:lstStyle/>
          <a:p>
            <a:pPr lvl="0"/>
            <a:r>
              <a:rPr lang="en-US" dirty="0"/>
              <a:t>The term </a:t>
            </a:r>
            <a:r>
              <a:rPr lang="en-US" i="1" dirty="0"/>
              <a:t>atom</a:t>
            </a:r>
            <a:r>
              <a:rPr lang="en-US" dirty="0"/>
              <a:t> comes from a Greek word that means “cannot be divided”</a:t>
            </a:r>
          </a:p>
          <a:p>
            <a:pPr lvl="0"/>
            <a:r>
              <a:rPr lang="en-US" dirty="0"/>
              <a:t>Today an </a:t>
            </a:r>
            <a:r>
              <a:rPr lang="en-US" u="sng" dirty="0"/>
              <a:t>atom</a:t>
            </a:r>
            <a:r>
              <a:rPr lang="en-US" dirty="0"/>
              <a:t> is defined as a small particle that makes up most types of matter.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What Makes Up Matter?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49393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Structure of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/>
          <a:lstStyle/>
          <a:p>
            <a:pPr lvl="0"/>
            <a:r>
              <a:rPr lang="en-US" sz="3100" dirty="0"/>
              <a:t>French chemist, Lavoisier:</a:t>
            </a:r>
          </a:p>
          <a:p>
            <a:pPr lvl="1"/>
            <a:r>
              <a:rPr lang="en-US" dirty="0"/>
              <a:t>Showed that matter does not disappear when burned or rusted</a:t>
            </a:r>
          </a:p>
          <a:p>
            <a:pPr lvl="1"/>
            <a:r>
              <a:rPr lang="en-US" dirty="0"/>
              <a:t>Work led to the </a:t>
            </a:r>
            <a:r>
              <a:rPr lang="en-US" u="sng" dirty="0"/>
              <a:t>law of conservation of matter</a:t>
            </a:r>
            <a:r>
              <a:rPr lang="en-US" dirty="0"/>
              <a:t>, which states that matter is not created or destroyed – it only changes form.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What Makes Up Matter?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22168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Structure of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sz="3100" dirty="0" smtClean="0"/>
              <a:t>J. J. Thomson (early 1900s)</a:t>
            </a:r>
          </a:p>
          <a:p>
            <a:pPr lvl="1"/>
            <a:r>
              <a:rPr lang="en-US" dirty="0" smtClean="0"/>
              <a:t>Used a </a:t>
            </a:r>
            <a:r>
              <a:rPr lang="en-US" dirty="0" smtClean="0">
                <a:solidFill>
                  <a:srgbClr val="FF0000"/>
                </a:solidFill>
                <a:hlinkClick r:id="rId2"/>
              </a:rPr>
              <a:t>cathode ray tube </a:t>
            </a:r>
            <a:r>
              <a:rPr lang="en-US" dirty="0" smtClean="0"/>
              <a:t>which lead to the discovery of electrons.</a:t>
            </a:r>
          </a:p>
          <a:p>
            <a:r>
              <a:rPr lang="en-US" sz="3100" u="sng" dirty="0" smtClean="0"/>
              <a:t>Electrons</a:t>
            </a:r>
            <a:r>
              <a:rPr lang="en-US" sz="3100" dirty="0" smtClean="0"/>
              <a:t> are the negatively charged particles of an atom.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Model of the Atom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461" y="4442136"/>
            <a:ext cx="2088573" cy="2025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54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Structure of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5150843" cy="4495800"/>
          </a:xfrm>
        </p:spPr>
        <p:txBody>
          <a:bodyPr>
            <a:normAutofit/>
          </a:bodyPr>
          <a:lstStyle/>
          <a:p>
            <a:r>
              <a:rPr lang="en-US" sz="3100" dirty="0" smtClean="0"/>
              <a:t>Ernest Rutherford (1910)</a:t>
            </a:r>
          </a:p>
          <a:p>
            <a:pPr lvl="1"/>
            <a:r>
              <a:rPr lang="en-US" dirty="0" smtClean="0"/>
              <a:t>Used a thin piece of gold foil with alpha particles</a:t>
            </a:r>
          </a:p>
          <a:p>
            <a:pPr lvl="1"/>
            <a:r>
              <a:rPr lang="en-US" dirty="0" smtClean="0"/>
              <a:t>Most of the particles passed straight through the foil while some changed direction or bounced back</a:t>
            </a:r>
          </a:p>
          <a:p>
            <a:pPr lvl="1"/>
            <a:r>
              <a:rPr lang="en-US" dirty="0" smtClean="0"/>
              <a:t>Concluded that because so many passed through, atoms must be made of mostly empty space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Model of the Atom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485" y="2768558"/>
            <a:ext cx="3228109" cy="2267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111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Structure of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5150843" cy="4495800"/>
          </a:xfrm>
        </p:spPr>
        <p:txBody>
          <a:bodyPr>
            <a:normAutofit/>
          </a:bodyPr>
          <a:lstStyle/>
          <a:p>
            <a:r>
              <a:rPr lang="en-US" sz="3100" dirty="0" smtClean="0"/>
              <a:t>Ernest Rutherford (1910)</a:t>
            </a:r>
          </a:p>
          <a:p>
            <a:pPr lvl="1"/>
            <a:r>
              <a:rPr lang="en-US" dirty="0"/>
              <a:t>He called the positively charged, central part of the atom the </a:t>
            </a:r>
            <a:r>
              <a:rPr lang="en-US" u="sng" dirty="0"/>
              <a:t>nucleus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He named the positively charged particles in the nucleus </a:t>
            </a:r>
            <a:r>
              <a:rPr lang="en-US" u="sng" dirty="0"/>
              <a:t>protons</a:t>
            </a:r>
            <a:r>
              <a:rPr lang="en-US" dirty="0"/>
              <a:t>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Model of the Atom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485" y="2768558"/>
            <a:ext cx="3228109" cy="2267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998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Structure of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sz="3100" dirty="0" smtClean="0"/>
              <a:t>James Chadwick</a:t>
            </a:r>
          </a:p>
          <a:p>
            <a:pPr lvl="1"/>
            <a:r>
              <a:rPr lang="en-US" dirty="0" smtClean="0"/>
              <a:t>Was a student of Rutherford</a:t>
            </a:r>
            <a:endParaRPr lang="en-US" dirty="0"/>
          </a:p>
          <a:p>
            <a:pPr lvl="1"/>
            <a:r>
              <a:rPr lang="en-US" dirty="0" smtClean="0"/>
              <a:t>Experimented with new particles and found that they were not affected by an electric field</a:t>
            </a:r>
          </a:p>
          <a:p>
            <a:pPr lvl="1"/>
            <a:r>
              <a:rPr lang="en-US" dirty="0" smtClean="0"/>
              <a:t>He called these uncharged particles </a:t>
            </a:r>
            <a:r>
              <a:rPr lang="en-US" u="sng" dirty="0" smtClean="0"/>
              <a:t>neutrons</a:t>
            </a:r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Model of the Atom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17467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1631</TotalTime>
  <Words>808</Words>
  <Application>Microsoft Office PowerPoint</Application>
  <PresentationFormat>On-screen Show (4:3)</PresentationFormat>
  <Paragraphs>112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Median</vt:lpstr>
      <vt:lpstr>Chapter three</vt:lpstr>
      <vt:lpstr>Section 1: Structure of Matter</vt:lpstr>
      <vt:lpstr>Section 1: Structure of Matter</vt:lpstr>
      <vt:lpstr>Section 1: Structure of Matter</vt:lpstr>
      <vt:lpstr>Section 1: Structure of Matter</vt:lpstr>
      <vt:lpstr>Section 1: Structure of Matter</vt:lpstr>
      <vt:lpstr>Section 1: Structure of Matter</vt:lpstr>
      <vt:lpstr>Section 1: Structure of Matter</vt:lpstr>
      <vt:lpstr>Section 1: Structure of Matter</vt:lpstr>
      <vt:lpstr>Section 1: Structure of Matter</vt:lpstr>
      <vt:lpstr>Section 1: Structure of Matter</vt:lpstr>
      <vt:lpstr>Section 2: The Simplest Matter</vt:lpstr>
      <vt:lpstr>Section 2: The Simplest Matter</vt:lpstr>
      <vt:lpstr>Section 2: The Simplest Matter</vt:lpstr>
      <vt:lpstr>Section 2: The Simplest Matter</vt:lpstr>
      <vt:lpstr>Section 2: The Simplest Matter</vt:lpstr>
      <vt:lpstr>Section 2: The Simplest Matter</vt:lpstr>
      <vt:lpstr>Section 2: The Simplest Matter</vt:lpstr>
      <vt:lpstr>Section 2: The Simplest Matter</vt:lpstr>
      <vt:lpstr>Section 2: The Simplest Matter</vt:lpstr>
      <vt:lpstr>Section 3: Compounds and Mixtures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</dc:title>
  <dc:creator>Amanda Pinkstaff</dc:creator>
  <cp:lastModifiedBy>Amanda Pinkstaff</cp:lastModifiedBy>
  <cp:revision>43</cp:revision>
  <cp:lastPrinted>2013-01-10T21:27:56Z</cp:lastPrinted>
  <dcterms:created xsi:type="dcterms:W3CDTF">2012-08-12T20:01:25Z</dcterms:created>
  <dcterms:modified xsi:type="dcterms:W3CDTF">2013-01-10T22:08:39Z</dcterms:modified>
</cp:coreProperties>
</file>