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05" r:id="rId4"/>
    <p:sldId id="306" r:id="rId5"/>
    <p:sldId id="308" r:id="rId6"/>
    <p:sldId id="309" r:id="rId7"/>
    <p:sldId id="307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2/20/2014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2/20/2014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MINERALS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Mineral Identification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In 1824, scientist Friedrich </a:t>
            </a:r>
            <a:r>
              <a:rPr lang="en-US" sz="2800" dirty="0" err="1"/>
              <a:t>Mohs</a:t>
            </a:r>
            <a:r>
              <a:rPr lang="en-US" sz="2800" dirty="0"/>
              <a:t> developed a list of common minerals to compare their hardness. </a:t>
            </a:r>
          </a:p>
          <a:p>
            <a:pPr lvl="0"/>
            <a:r>
              <a:rPr lang="en-US" sz="2800" dirty="0"/>
              <a:t>Talc, the softest mineral, has a hardness value of one, and diamond, the hardest mineral, has a value of ten.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Properties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668" y="4142704"/>
            <a:ext cx="2196041" cy="259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5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Mineral Identification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 way a mineral reflects light is known as </a:t>
            </a:r>
            <a:r>
              <a:rPr lang="en-US" sz="3200" u="sng" dirty="0"/>
              <a:t>luster</a:t>
            </a:r>
            <a:r>
              <a:rPr lang="en-US" sz="3200" dirty="0"/>
              <a:t>. </a:t>
            </a:r>
          </a:p>
          <a:p>
            <a:pPr lvl="0"/>
            <a:r>
              <a:rPr lang="en-US" sz="3200" dirty="0"/>
              <a:t>Luster can be metallic or non-metallic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Properties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219" y="4193310"/>
            <a:ext cx="2780144" cy="20851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437" y="4193310"/>
            <a:ext cx="2904051" cy="208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Mineral Identification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The </a:t>
            </a:r>
            <a:r>
              <a:rPr lang="en-US" sz="2800" u="sng" dirty="0"/>
              <a:t>specific gravity</a:t>
            </a:r>
            <a:r>
              <a:rPr lang="en-US" sz="2800" dirty="0"/>
              <a:t> of a mineral is the ratio of its weight compared with the weight of an equal volume of water. </a:t>
            </a:r>
          </a:p>
          <a:p>
            <a:pPr lvl="0"/>
            <a:r>
              <a:rPr lang="en-US" sz="2800" u="sng" dirty="0"/>
              <a:t>Streak</a:t>
            </a:r>
            <a:r>
              <a:rPr lang="en-US" sz="2800" dirty="0"/>
              <a:t> is the color of a mineral when it is in a powered form. 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Properties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54" y="4146383"/>
            <a:ext cx="3891973" cy="258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Mineral Identification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956879" cy="4495800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Minerals that break along smooth, flat surfaces have </a:t>
            </a:r>
            <a:r>
              <a:rPr lang="en-US" sz="2400" u="sng" dirty="0"/>
              <a:t>cleavage</a:t>
            </a:r>
            <a:r>
              <a:rPr lang="en-US" sz="2400" dirty="0"/>
              <a:t>.</a:t>
            </a:r>
          </a:p>
          <a:p>
            <a:pPr lvl="0"/>
            <a:r>
              <a:rPr lang="en-US" sz="2400" dirty="0"/>
              <a:t>Cleavage, like hardness, is determined partly by the arrangement of the mineral’s atoms.</a:t>
            </a:r>
          </a:p>
          <a:p>
            <a:pPr lvl="0"/>
            <a:r>
              <a:rPr lang="en-US" sz="2400" dirty="0"/>
              <a:t>Minerals that break with uneven, rough, or jagged surfaces have </a:t>
            </a:r>
            <a:r>
              <a:rPr lang="en-US" sz="2400" u="sng" dirty="0"/>
              <a:t>fracture</a:t>
            </a:r>
            <a:r>
              <a:rPr lang="en-US" sz="2400" dirty="0"/>
              <a:t>.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Properties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922" y="2540000"/>
            <a:ext cx="3123126" cy="312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2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Uses of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Gems</a:t>
            </a:r>
            <a:r>
              <a:rPr lang="en-US" sz="3200" dirty="0"/>
              <a:t> or gemstones are highly prized, beautiful minerals that can be worn in jewelry.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Gems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729" y="3639126"/>
            <a:ext cx="3305175" cy="2752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846" y="3639127"/>
            <a:ext cx="2609980" cy="261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7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Uses of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mineral or rock is an </a:t>
            </a:r>
            <a:r>
              <a:rPr lang="en-US" sz="3200" u="sng" dirty="0"/>
              <a:t>ore</a:t>
            </a:r>
            <a:r>
              <a:rPr lang="en-US" sz="3200" dirty="0"/>
              <a:t> if it contains a useful substance that can be mined at a profit.</a:t>
            </a:r>
          </a:p>
          <a:p>
            <a:pPr lvl="1"/>
            <a:r>
              <a:rPr lang="en-US" sz="2800" dirty="0"/>
              <a:t>Another example of ore: Aluminum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Useful Elements in Minerals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040" y="4072948"/>
            <a:ext cx="3421099" cy="2382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927" y="3936999"/>
            <a:ext cx="2643909" cy="264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5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A ­</a:t>
            </a:r>
            <a:r>
              <a:rPr lang="en-US" u="sng" dirty="0"/>
              <a:t>mineral</a:t>
            </a:r>
            <a:r>
              <a:rPr lang="en-US" dirty="0"/>
              <a:t> is a naturally occurring, inorganic solid with a definite chemical composition and an orderly arrangement of atoms.</a:t>
            </a:r>
          </a:p>
          <a:p>
            <a:pPr lvl="0"/>
            <a:r>
              <a:rPr lang="en-US" dirty="0"/>
              <a:t>About 4,000 different minerals are found on Earth.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a Mineral?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529" y="4297218"/>
            <a:ext cx="2295236" cy="229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All minerals share 4 characteristics</a:t>
            </a:r>
          </a:p>
          <a:p>
            <a:pPr lvl="1"/>
            <a:r>
              <a:rPr lang="en-US" sz="2400" dirty="0"/>
              <a:t>Formed by natural processes </a:t>
            </a:r>
            <a:endParaRPr lang="en-US" sz="2400" dirty="0" smtClean="0"/>
          </a:p>
          <a:p>
            <a:pPr lvl="1"/>
            <a:r>
              <a:rPr lang="en-US" sz="2400" dirty="0" smtClean="0"/>
              <a:t>Inorganic</a:t>
            </a:r>
            <a:endParaRPr lang="en-US" sz="2400" dirty="0"/>
          </a:p>
          <a:p>
            <a:pPr lvl="1"/>
            <a:r>
              <a:rPr lang="en-US" sz="2400" dirty="0"/>
              <a:t>An element or compound with a definite chemical composition</a:t>
            </a:r>
          </a:p>
          <a:p>
            <a:pPr lvl="1"/>
            <a:r>
              <a:rPr lang="en-US" sz="2400" dirty="0"/>
              <a:t>Crystalline solids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r>
              <a:rPr lang="en-US" sz="3500" dirty="0" smtClean="0"/>
              <a:t>The </a:t>
            </a:r>
            <a:r>
              <a:rPr lang="en-US" sz="3500" dirty="0"/>
              <a:t>word </a:t>
            </a:r>
            <a:r>
              <a:rPr lang="en-US" sz="3500" i="1" dirty="0"/>
              <a:t>crystalline</a:t>
            </a:r>
            <a:r>
              <a:rPr lang="en-US" sz="3500" dirty="0"/>
              <a:t> means that atoms are arranged in a pattern that is repeated over and over again.</a:t>
            </a:r>
          </a:p>
          <a:p>
            <a:pPr lvl="0"/>
            <a:endParaRPr lang="en-US" dirty="0"/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a Mineral?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338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A </a:t>
            </a:r>
            <a:r>
              <a:rPr lang="en-US" sz="3100" u="sng" dirty="0"/>
              <a:t>crystal</a:t>
            </a:r>
            <a:r>
              <a:rPr lang="en-US" sz="3100" dirty="0"/>
              <a:t> is a solid in which the atoms are arranged in orderly, repeating patterns.</a:t>
            </a:r>
          </a:p>
          <a:p>
            <a:r>
              <a:rPr lang="en-US" sz="3100" dirty="0"/>
              <a:t>Crystals form by many processes; some from </a:t>
            </a:r>
            <a:r>
              <a:rPr lang="en-US" sz="3100" dirty="0" smtClean="0"/>
              <a:t>magma</a:t>
            </a:r>
            <a:r>
              <a:rPr lang="en-US" sz="3100" dirty="0"/>
              <a:t>, some from solutions of salt.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Structure of Minerals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582" y="4445693"/>
            <a:ext cx="2551545" cy="21114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655" y="4557276"/>
            <a:ext cx="2860964" cy="188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9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Crystal from </a:t>
            </a:r>
            <a:r>
              <a:rPr lang="en-US" sz="3100" dirty="0" smtClean="0"/>
              <a:t>magma</a:t>
            </a:r>
            <a:endParaRPr lang="en-US" sz="3100" dirty="0"/>
          </a:p>
          <a:p>
            <a:pPr lvl="1"/>
            <a:r>
              <a:rPr lang="en-US" dirty="0" smtClean="0"/>
              <a:t>Magma</a:t>
            </a:r>
            <a:r>
              <a:rPr lang="en-US" dirty="0"/>
              <a:t>, hot melted rock material, cools when it reaches Earth’s surface. </a:t>
            </a:r>
          </a:p>
          <a:p>
            <a:pPr lvl="1"/>
            <a:r>
              <a:rPr lang="en-US" dirty="0"/>
              <a:t>As the </a:t>
            </a:r>
            <a:r>
              <a:rPr lang="en-US" dirty="0" smtClean="0"/>
              <a:t>magma </a:t>
            </a:r>
            <a:r>
              <a:rPr lang="en-US" dirty="0"/>
              <a:t>cools, its atoms lose heat energy, move closer together, and begin to combine into compounds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Structure of Minerals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4568905"/>
            <a:ext cx="3241975" cy="21656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4555628"/>
            <a:ext cx="3144073" cy="21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Crystal </a:t>
            </a:r>
            <a:r>
              <a:rPr lang="en-US" sz="3200" dirty="0"/>
              <a:t>from solution</a:t>
            </a:r>
          </a:p>
          <a:p>
            <a:pPr lvl="1"/>
            <a:r>
              <a:rPr lang="en-US" dirty="0"/>
              <a:t>Crystals can also form from minerals dissolved in water. When water evaporates, as in a dry climate, ions that are left behind can come together to form crystals.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Structure of Minerals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809" y="4137890"/>
            <a:ext cx="3355878" cy="25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5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/>
              <a:t>90 elements occur naturally in Earth’s crust and approximately 98% of the crust is made of only 8 of these elements.</a:t>
            </a:r>
          </a:p>
          <a:p>
            <a:pPr lvl="1"/>
            <a:r>
              <a:rPr lang="en-US" dirty="0"/>
              <a:t>Oxygen</a:t>
            </a:r>
          </a:p>
          <a:p>
            <a:pPr lvl="1"/>
            <a:r>
              <a:rPr lang="en-US" dirty="0"/>
              <a:t>Silicon</a:t>
            </a:r>
          </a:p>
          <a:p>
            <a:pPr lvl="1"/>
            <a:r>
              <a:rPr lang="en-US" dirty="0"/>
              <a:t>Aluminum</a:t>
            </a:r>
          </a:p>
          <a:p>
            <a:pPr lvl="1"/>
            <a:r>
              <a:rPr lang="en-US" dirty="0"/>
              <a:t>Iron</a:t>
            </a:r>
          </a:p>
          <a:p>
            <a:pPr lvl="0"/>
            <a:endParaRPr lang="en-US" dirty="0"/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Mineral Compositions and Groups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69339" y="3640841"/>
            <a:ext cx="8153400" cy="3127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Calcium</a:t>
            </a:r>
          </a:p>
          <a:p>
            <a:pPr lvl="1"/>
            <a:r>
              <a:rPr lang="en-US" dirty="0" smtClean="0"/>
              <a:t>Sodium</a:t>
            </a:r>
          </a:p>
          <a:p>
            <a:pPr lvl="1"/>
            <a:r>
              <a:rPr lang="en-US" dirty="0" smtClean="0"/>
              <a:t>Potassium</a:t>
            </a:r>
          </a:p>
          <a:p>
            <a:pPr lvl="1"/>
            <a:r>
              <a:rPr lang="en-US" dirty="0" smtClean="0"/>
              <a:t>Magnesium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796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Minerals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marL="320040" lvl="4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3200" u="sng" dirty="0"/>
              <a:t>Silicates</a:t>
            </a:r>
            <a:r>
              <a:rPr lang="en-US" sz="3200" dirty="0"/>
              <a:t> are minerals that contain silicon and oxygen and usually one or more other elements.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Mineral Compositions and Groups</a:t>
            </a:r>
          </a:p>
        </p:txBody>
      </p:sp>
    </p:spTree>
    <p:extLst>
      <p:ext uri="{BB962C8B-B14F-4D97-AF65-F5344CB8AC3E}">
        <p14:creationId xmlns:p14="http://schemas.microsoft.com/office/powerpoint/2010/main" val="110546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Mineral Identification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measure of how easily a mineral can be scratched is its </a:t>
            </a:r>
            <a:r>
              <a:rPr lang="en-US" sz="3200" u="sng" dirty="0"/>
              <a:t>hardness</a:t>
            </a:r>
            <a:r>
              <a:rPr lang="en-US" sz="3200" dirty="0"/>
              <a:t>. </a:t>
            </a:r>
          </a:p>
          <a:p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Properties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3608493"/>
            <a:ext cx="7379855" cy="256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7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1378</TotalTime>
  <Words>534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Chapter 3</vt:lpstr>
      <vt:lpstr>Section 1: Minerals</vt:lpstr>
      <vt:lpstr>Section 1: Minerals</vt:lpstr>
      <vt:lpstr>Section 1: Minerals</vt:lpstr>
      <vt:lpstr>Section 1: Minerals</vt:lpstr>
      <vt:lpstr>Section 1: Minerals</vt:lpstr>
      <vt:lpstr>Section 1: Minerals</vt:lpstr>
      <vt:lpstr>Section 1: Minerals</vt:lpstr>
      <vt:lpstr>Section 2: Mineral Identification</vt:lpstr>
      <vt:lpstr>Section 2: Mineral Identification</vt:lpstr>
      <vt:lpstr>Section 2: Mineral Identification</vt:lpstr>
      <vt:lpstr>Section 2: Mineral Identification</vt:lpstr>
      <vt:lpstr>Section 2: Mineral Identification</vt:lpstr>
      <vt:lpstr>Section 3: Uses of Minerals</vt:lpstr>
      <vt:lpstr>Section 3: Uses of Minerals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54</cp:revision>
  <dcterms:created xsi:type="dcterms:W3CDTF">2012-08-12T20:01:25Z</dcterms:created>
  <dcterms:modified xsi:type="dcterms:W3CDTF">2014-02-20T21:04:30Z</dcterms:modified>
</cp:coreProperties>
</file>