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3A1B3-6E75-480F-9FBE-AA102FD7AA17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8976E-30FC-4DAD-B2AC-ED97BDD06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1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1/31/2013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1/31/2013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Four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States of Matter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243207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Gas</a:t>
            </a:r>
            <a:r>
              <a:rPr lang="en-US" sz="3100" dirty="0"/>
              <a:t> is matter that does not have a definite shape or volume.</a:t>
            </a:r>
          </a:p>
          <a:p>
            <a:r>
              <a:rPr lang="en-US" sz="3100" dirty="0"/>
              <a:t>Gas</a:t>
            </a:r>
          </a:p>
          <a:p>
            <a:pPr lvl="1"/>
            <a:r>
              <a:rPr lang="en-US" dirty="0"/>
              <a:t>Particles are much farther </a:t>
            </a:r>
            <a:r>
              <a:rPr lang="en-US" dirty="0" smtClean="0"/>
              <a:t>apart</a:t>
            </a:r>
          </a:p>
          <a:p>
            <a:pPr lvl="1"/>
            <a:r>
              <a:rPr lang="en-US" dirty="0" smtClean="0"/>
              <a:t>Particles </a:t>
            </a:r>
            <a:r>
              <a:rPr lang="en-US" dirty="0"/>
              <a:t>move at high speeds in all </a:t>
            </a:r>
            <a:r>
              <a:rPr lang="en-US" dirty="0" smtClean="0"/>
              <a:t>directions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expanded or compressed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Gas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048" y="2624426"/>
            <a:ext cx="3048000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8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Matter that exists in the gas state but </a:t>
            </a:r>
            <a:r>
              <a:rPr lang="en-US" sz="3100" dirty="0" smtClean="0"/>
              <a:t>it </a:t>
            </a:r>
            <a:r>
              <a:rPr lang="en-US" sz="3100" dirty="0"/>
              <a:t>is generally a liquid or solid at room temperature is called vapor. (ex. Water vapor)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Gas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5328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Energy</a:t>
            </a:r>
          </a:p>
          <a:p>
            <a:pPr lvl="1"/>
            <a:r>
              <a:rPr lang="en-US" sz="2800" dirty="0"/>
              <a:t>The ability to do work or cause change</a:t>
            </a:r>
          </a:p>
          <a:p>
            <a:pPr lvl="1"/>
            <a:r>
              <a:rPr lang="en-US" sz="2800" dirty="0"/>
              <a:t>Energy of motion = kinetic energy</a:t>
            </a:r>
          </a:p>
          <a:p>
            <a:pPr lvl="1"/>
            <a:r>
              <a:rPr lang="en-US" sz="2800" dirty="0"/>
              <a:t>Particles within matter are in constant motion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Thermal Energy and Heat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3977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 total kinetic and potential energy of all the particles in a sample of matter is called </a:t>
            </a:r>
            <a:r>
              <a:rPr lang="en-US" sz="3200" u="sng" dirty="0"/>
              <a:t>thermal energy</a:t>
            </a:r>
            <a:r>
              <a:rPr lang="en-US" sz="3200" dirty="0"/>
              <a:t>. </a:t>
            </a:r>
          </a:p>
          <a:p>
            <a:pPr lvl="0"/>
            <a:r>
              <a:rPr lang="en-US" sz="3200" dirty="0"/>
              <a:t>Thermal energy</a:t>
            </a:r>
          </a:p>
          <a:p>
            <a:pPr lvl="1"/>
            <a:r>
              <a:rPr lang="en-US" sz="2800" dirty="0"/>
              <a:t>Extensive property that depends on the number of particles in a substance and the amount of energy each particle has</a:t>
            </a:r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warmer a substance the greater the thermal energy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Thermal Energy and Heat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166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Temperature</a:t>
            </a:r>
          </a:p>
          <a:p>
            <a:pPr lvl="1"/>
            <a:r>
              <a:rPr lang="en-US" sz="2800" dirty="0"/>
              <a:t>The average kinetic energy of the individual particles is the </a:t>
            </a:r>
            <a:r>
              <a:rPr lang="en-US" sz="2800" u="sng" dirty="0"/>
              <a:t>temperature</a:t>
            </a:r>
            <a:r>
              <a:rPr lang="en-US" sz="2800" dirty="0"/>
              <a:t>.</a:t>
            </a:r>
          </a:p>
          <a:p>
            <a:pPr lvl="1"/>
            <a:r>
              <a:rPr lang="en-US" sz="2800" dirty="0"/>
              <a:t>Intensive property of a substance</a:t>
            </a:r>
          </a:p>
          <a:p>
            <a:pPr lvl="1"/>
            <a:r>
              <a:rPr lang="en-US" sz="2800" dirty="0"/>
              <a:t>Different than thermal energy because thermal energy is the total and temperature is an average.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Thermal Energy and Heat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60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Heat</a:t>
            </a:r>
          </a:p>
          <a:p>
            <a:pPr lvl="1"/>
            <a:r>
              <a:rPr lang="en-US" sz="2800" dirty="0"/>
              <a:t>The movement of thermal energy from a substance at a higher temperature to one at a lower </a:t>
            </a:r>
            <a:r>
              <a:rPr lang="en-US" sz="2800" dirty="0" smtClean="0"/>
              <a:t>temperature.</a:t>
            </a:r>
            <a:endParaRPr lang="en-US" sz="2800" dirty="0"/>
          </a:p>
          <a:p>
            <a:pPr lvl="1"/>
            <a:r>
              <a:rPr lang="en-US" sz="2800" dirty="0"/>
              <a:t>When substance is heated</a:t>
            </a:r>
          </a:p>
          <a:p>
            <a:pPr lvl="2"/>
            <a:r>
              <a:rPr lang="en-US" sz="2400" dirty="0"/>
              <a:t>It gains thermal energy</a:t>
            </a:r>
          </a:p>
          <a:p>
            <a:pPr lvl="2"/>
            <a:r>
              <a:rPr lang="en-US" sz="2400" dirty="0"/>
              <a:t>Temperature rises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Thermal Energy and Heat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3117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200" dirty="0"/>
              <a:t>Specific Heat </a:t>
            </a:r>
          </a:p>
          <a:p>
            <a:pPr lvl="1"/>
            <a:r>
              <a:rPr lang="en-US" sz="2800" dirty="0"/>
              <a:t>T</a:t>
            </a:r>
            <a:r>
              <a:rPr lang="en-US" sz="2800" dirty="0" smtClean="0"/>
              <a:t>he </a:t>
            </a:r>
            <a:r>
              <a:rPr lang="en-US" sz="2800" dirty="0"/>
              <a:t>amount of heat required to raise the temperature of 1g of a </a:t>
            </a:r>
            <a:r>
              <a:rPr lang="en-US" sz="2800" dirty="0" smtClean="0"/>
              <a:t>substance</a:t>
            </a:r>
          </a:p>
          <a:p>
            <a:pPr lvl="2"/>
            <a:r>
              <a:rPr lang="en-US" sz="2400" dirty="0" smtClean="0"/>
              <a:t>Low </a:t>
            </a:r>
            <a:r>
              <a:rPr lang="en-US" sz="2400" dirty="0"/>
              <a:t>specific heat = solids (ex. Rocks</a:t>
            </a:r>
            <a:r>
              <a:rPr lang="en-US" sz="2400" dirty="0" smtClean="0"/>
              <a:t>)</a:t>
            </a:r>
            <a:r>
              <a:rPr lang="en-US" sz="2800" dirty="0"/>
              <a:t> </a:t>
            </a:r>
            <a:endParaRPr lang="en-US" sz="2800" dirty="0" smtClean="0"/>
          </a:p>
          <a:p>
            <a:pPr lvl="2"/>
            <a:r>
              <a:rPr lang="en-US" sz="2400" dirty="0" smtClean="0"/>
              <a:t>High </a:t>
            </a:r>
            <a:r>
              <a:rPr lang="en-US" sz="2400" dirty="0"/>
              <a:t>specific heat = liquids (ex. Water)</a:t>
            </a:r>
          </a:p>
          <a:p>
            <a:pPr lvl="2"/>
            <a:endParaRPr lang="en-US" sz="2500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Specific Heat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9525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485825" cy="44958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dirty="0"/>
              <a:t>Change of state = the change of state of matter when thermal energy is absorbed or released.</a:t>
            </a:r>
          </a:p>
          <a:p>
            <a:pPr lvl="0"/>
            <a:r>
              <a:rPr lang="en-US" sz="3200" u="sng" dirty="0"/>
              <a:t>Melting</a:t>
            </a:r>
            <a:endParaRPr lang="en-US" sz="3200" dirty="0"/>
          </a:p>
          <a:p>
            <a:pPr lvl="1"/>
            <a:r>
              <a:rPr lang="en-US" sz="2800" dirty="0"/>
              <a:t>The change from the solid state to the liquid state.</a:t>
            </a:r>
          </a:p>
          <a:p>
            <a:pPr lvl="1"/>
            <a:r>
              <a:rPr lang="en-US" sz="2800" dirty="0"/>
              <a:t>Melting point = the temperature at which a substance changes from a solid to a liquid.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Solid and Liquid States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57" y="2715491"/>
            <a:ext cx="2459448" cy="327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325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032588" cy="4495800"/>
          </a:xfrm>
        </p:spPr>
        <p:txBody>
          <a:bodyPr>
            <a:normAutofit/>
          </a:bodyPr>
          <a:lstStyle/>
          <a:p>
            <a:r>
              <a:rPr lang="en-US" sz="3200" u="sng" dirty="0" smtClean="0"/>
              <a:t>Freezing</a:t>
            </a:r>
            <a:endParaRPr lang="en-US" sz="3200" dirty="0"/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change from liquid state to the solid state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/>
              <a:t>Freezing point = the temperature at which a substance changes from the liquid state to the solid state.</a:t>
            </a:r>
          </a:p>
          <a:p>
            <a:pPr marL="365760" lvl="1" indent="0"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Solid and Liquid States</a:t>
            </a:r>
            <a:endParaRPr lang="en-US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073" y="4405744"/>
            <a:ext cx="3325091" cy="2161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79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Vaporization</a:t>
            </a:r>
            <a:endParaRPr lang="en-US" sz="3200" dirty="0"/>
          </a:p>
          <a:p>
            <a:pPr lvl="1"/>
            <a:r>
              <a:rPr lang="en-US" sz="2800" dirty="0"/>
              <a:t>The change from a liquid to a gas</a:t>
            </a:r>
          </a:p>
          <a:p>
            <a:pPr lvl="1"/>
            <a:r>
              <a:rPr lang="en-US" sz="2800" dirty="0"/>
              <a:t>Substance absorbs thermal energy</a:t>
            </a:r>
          </a:p>
          <a:p>
            <a:pPr lvl="1"/>
            <a:r>
              <a:rPr lang="en-US" sz="2800" dirty="0"/>
              <a:t>Particles are moving very fast</a:t>
            </a:r>
          </a:p>
          <a:p>
            <a:pPr lvl="1"/>
            <a:r>
              <a:rPr lang="en-US" sz="2800" dirty="0"/>
              <a:t>Two forms of vaporization</a:t>
            </a:r>
          </a:p>
          <a:p>
            <a:pPr lvl="2"/>
            <a:r>
              <a:rPr lang="en-US" sz="2400" dirty="0"/>
              <a:t>Boiling = takes place under the liquid (boiling point)</a:t>
            </a:r>
          </a:p>
          <a:p>
            <a:pPr lvl="2"/>
            <a:r>
              <a:rPr lang="en-US" sz="2400" dirty="0"/>
              <a:t>Evaporation = takes place above the liquid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Liquid and Gas States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8061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200" u="sng" dirty="0"/>
              <a:t>Matter</a:t>
            </a:r>
            <a:r>
              <a:rPr lang="en-US" sz="3200" dirty="0"/>
              <a:t> is anything that has mass and takes up space.</a:t>
            </a:r>
          </a:p>
          <a:p>
            <a:pPr lvl="0"/>
            <a:r>
              <a:rPr lang="en-US" sz="3200" dirty="0"/>
              <a:t>Matter:</a:t>
            </a:r>
          </a:p>
          <a:p>
            <a:pPr lvl="1"/>
            <a:r>
              <a:rPr lang="en-US" sz="2800" dirty="0"/>
              <a:t>Tiny particles such as atoms, molecules, and ions</a:t>
            </a:r>
          </a:p>
          <a:p>
            <a:pPr lvl="1"/>
            <a:r>
              <a:rPr lang="en-US" sz="2800" dirty="0"/>
              <a:t>Particles are constantly moving and attract other particles</a:t>
            </a:r>
          </a:p>
          <a:p>
            <a:pPr lvl="1"/>
            <a:r>
              <a:rPr lang="en-US" sz="2800" dirty="0"/>
              <a:t>Motion of the particles and strength of attraction determines the state of matter.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Matter?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836807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Condensation</a:t>
            </a:r>
            <a:endParaRPr lang="en-US" sz="3200" dirty="0"/>
          </a:p>
          <a:p>
            <a:pPr lvl="1"/>
            <a:r>
              <a:rPr lang="en-US" sz="2800" dirty="0"/>
              <a:t>Temperature does not change</a:t>
            </a:r>
          </a:p>
          <a:p>
            <a:pPr lvl="1"/>
            <a:r>
              <a:rPr lang="en-US" sz="2800" dirty="0"/>
              <a:t>Decrease of  energy changes the arrangement of particles</a:t>
            </a:r>
          </a:p>
          <a:p>
            <a:pPr lvl="1"/>
            <a:r>
              <a:rPr lang="en-US" sz="2800" dirty="0"/>
              <a:t>Gas condenses to liquid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Liquid and Gas States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455" y="3001818"/>
            <a:ext cx="3306617" cy="247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03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023352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 smtClean="0"/>
              <a:t>Any ideas?!?!?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Solid and Gas States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8856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Changes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023352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Changes between Solid and Gas States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975" y="2783031"/>
            <a:ext cx="4744472" cy="334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26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3 states of matter:</a:t>
            </a:r>
          </a:p>
          <a:p>
            <a:pPr lvl="1"/>
            <a:r>
              <a:rPr lang="en-US" sz="2800" dirty="0"/>
              <a:t>Solid</a:t>
            </a:r>
          </a:p>
          <a:p>
            <a:pPr lvl="1"/>
            <a:r>
              <a:rPr lang="en-US" sz="2800" dirty="0" smtClean="0"/>
              <a:t>Liquid</a:t>
            </a:r>
            <a:endParaRPr lang="en-US" sz="2800" dirty="0"/>
          </a:p>
          <a:p>
            <a:pPr lvl="1"/>
            <a:r>
              <a:rPr lang="en-US" sz="2800" dirty="0"/>
              <a:t>Gas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Matter?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346" y="3026647"/>
            <a:ext cx="5205880" cy="303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38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 lvl="0"/>
            <a:r>
              <a:rPr lang="en-US" sz="3200" dirty="0"/>
              <a:t>4</a:t>
            </a:r>
            <a:r>
              <a:rPr lang="en-US" sz="3200" baseline="30000" dirty="0"/>
              <a:t>th</a:t>
            </a:r>
            <a:r>
              <a:rPr lang="en-US" sz="3200" dirty="0"/>
              <a:t> </a:t>
            </a:r>
            <a:r>
              <a:rPr lang="en-US" sz="3200" dirty="0" smtClean="0"/>
              <a:t>state: </a:t>
            </a:r>
            <a:r>
              <a:rPr lang="en-US" sz="3200" i="1" dirty="0"/>
              <a:t>P</a:t>
            </a:r>
            <a:r>
              <a:rPr lang="en-US" sz="3200" i="1" dirty="0" smtClean="0"/>
              <a:t>lasma</a:t>
            </a:r>
            <a:r>
              <a:rPr lang="en-US" sz="3200" dirty="0" smtClean="0"/>
              <a:t> </a:t>
            </a:r>
            <a:r>
              <a:rPr lang="en-US" sz="3200" dirty="0"/>
              <a:t>occurs at extremely high temperatures.</a:t>
            </a:r>
          </a:p>
          <a:p>
            <a:pPr lvl="1"/>
            <a:r>
              <a:rPr lang="en-US" sz="2800" dirty="0"/>
              <a:t>Stars</a:t>
            </a:r>
          </a:p>
          <a:p>
            <a:pPr lvl="1"/>
            <a:r>
              <a:rPr lang="en-US" sz="2800" dirty="0" smtClean="0"/>
              <a:t>Lightning</a:t>
            </a:r>
            <a:endParaRPr lang="en-US" sz="2800" dirty="0"/>
          </a:p>
          <a:p>
            <a:pPr lvl="1"/>
            <a:r>
              <a:rPr lang="en-US" sz="2800" dirty="0"/>
              <a:t>Neon lights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What is Matter?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538" y="3163823"/>
            <a:ext cx="4049517" cy="248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22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7" y="2238744"/>
            <a:ext cx="5104661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A </a:t>
            </a:r>
            <a:r>
              <a:rPr lang="en-US" sz="3200" u="sng" dirty="0"/>
              <a:t>solid</a:t>
            </a:r>
            <a:r>
              <a:rPr lang="en-US" sz="3200" dirty="0"/>
              <a:t> is matter with a definite shape and volume.</a:t>
            </a:r>
          </a:p>
          <a:p>
            <a:pPr lvl="0"/>
            <a:r>
              <a:rPr lang="en-US" sz="3200" dirty="0"/>
              <a:t>Solid</a:t>
            </a:r>
          </a:p>
          <a:p>
            <a:pPr lvl="1"/>
            <a:r>
              <a:rPr lang="en-US" sz="2800" dirty="0"/>
              <a:t>Particles are tightly packed together</a:t>
            </a:r>
          </a:p>
          <a:p>
            <a:pPr lvl="1"/>
            <a:r>
              <a:rPr lang="en-US" sz="2800" dirty="0"/>
              <a:t>Particles are vibrating in place; do not have the energy to move</a:t>
            </a:r>
          </a:p>
          <a:p>
            <a:pPr lvl="1"/>
            <a:r>
              <a:rPr lang="en-US" sz="2800" dirty="0"/>
              <a:t>Maintain a constant shape and volume.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Solids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181" y="2540000"/>
            <a:ext cx="2762066" cy="3245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62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2 </a:t>
            </a:r>
            <a:r>
              <a:rPr lang="en-US" sz="3200" dirty="0"/>
              <a:t>types of solids:</a:t>
            </a:r>
          </a:p>
          <a:p>
            <a:pPr lvl="1"/>
            <a:r>
              <a:rPr lang="en-US" sz="2800" dirty="0"/>
              <a:t>Crystalline</a:t>
            </a:r>
          </a:p>
          <a:p>
            <a:pPr lvl="2"/>
            <a:r>
              <a:rPr lang="en-US" sz="2400" dirty="0"/>
              <a:t>Arranged in repeating 3-dimensional patterns</a:t>
            </a:r>
          </a:p>
          <a:p>
            <a:pPr lvl="1"/>
            <a:r>
              <a:rPr lang="en-US" sz="2800" dirty="0"/>
              <a:t>Amorphous</a:t>
            </a:r>
          </a:p>
          <a:p>
            <a:pPr lvl="2"/>
            <a:r>
              <a:rPr lang="en-US" sz="2400" dirty="0"/>
              <a:t>Arranged randomly (ex. Rubber, plastic, glass)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Solids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50783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086188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</a:t>
            </a:r>
            <a:r>
              <a:rPr lang="en-US" sz="3200" u="sng" dirty="0"/>
              <a:t>liquid</a:t>
            </a:r>
            <a:r>
              <a:rPr lang="en-US" sz="3200" dirty="0"/>
              <a:t> is matter that has a definite volume but no definite shape.</a:t>
            </a:r>
          </a:p>
          <a:p>
            <a:pPr lvl="0"/>
            <a:r>
              <a:rPr lang="en-US" sz="3200" dirty="0"/>
              <a:t>Liquid</a:t>
            </a:r>
          </a:p>
          <a:p>
            <a:pPr lvl="1"/>
            <a:r>
              <a:rPr lang="en-US" sz="2800" dirty="0"/>
              <a:t>Particles move more freely than solids</a:t>
            </a:r>
          </a:p>
          <a:p>
            <a:pPr lvl="1"/>
            <a:r>
              <a:rPr lang="en-US" sz="2800" dirty="0"/>
              <a:t>Change shape but maintain the same volume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Liquid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300" y="2969969"/>
            <a:ext cx="3444748" cy="208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980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 liquid’s resistance to flow is known as the liquid’s </a:t>
            </a:r>
            <a:r>
              <a:rPr lang="en-US" sz="3200" u="sng" dirty="0"/>
              <a:t>viscosity</a:t>
            </a:r>
            <a:r>
              <a:rPr lang="en-US" sz="3200" dirty="0"/>
              <a:t>.</a:t>
            </a:r>
          </a:p>
          <a:p>
            <a:pPr lvl="0"/>
            <a:r>
              <a:rPr lang="en-US" sz="3200" dirty="0"/>
              <a:t>Viscosity results from the strength of the attraction between the particles of the liquid.</a:t>
            </a:r>
          </a:p>
          <a:p>
            <a:pPr lvl="1"/>
            <a:r>
              <a:rPr lang="en-US" sz="2800" dirty="0"/>
              <a:t>Honey = </a:t>
            </a:r>
            <a:r>
              <a:rPr lang="en-US" sz="2800" i="1" dirty="0"/>
              <a:t>high</a:t>
            </a:r>
            <a:r>
              <a:rPr lang="en-US" sz="2800" dirty="0"/>
              <a:t> viscosity</a:t>
            </a:r>
          </a:p>
          <a:p>
            <a:pPr lvl="1"/>
            <a:r>
              <a:rPr lang="en-US" sz="2800" dirty="0"/>
              <a:t>Water = </a:t>
            </a:r>
            <a:r>
              <a:rPr lang="en-US" sz="2800" i="1" dirty="0"/>
              <a:t>low</a:t>
            </a:r>
            <a:r>
              <a:rPr lang="en-US" sz="2800" dirty="0"/>
              <a:t> viscosity</a:t>
            </a:r>
          </a:p>
          <a:p>
            <a:pPr lvl="1"/>
            <a:r>
              <a:rPr lang="en-US" sz="2800" dirty="0"/>
              <a:t>Viscosity increases as liquids get colder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Liquid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940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100199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The uneven forces acting on the particles on the surface of a liquid are called </a:t>
            </a:r>
            <a:r>
              <a:rPr lang="en-US" sz="3200" u="sng" dirty="0"/>
              <a:t>surface tension</a:t>
            </a:r>
            <a:r>
              <a:rPr lang="en-US" sz="3200" dirty="0"/>
              <a:t>.</a:t>
            </a:r>
          </a:p>
          <a:p>
            <a:pPr lvl="0"/>
            <a:r>
              <a:rPr lang="en-US" sz="3200" dirty="0"/>
              <a:t>Surface tension causes the liquid to act as if a thin film were stretched across its surface.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Liquid</a:t>
            </a:r>
            <a:endParaRPr lang="en-US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436" y="4321637"/>
            <a:ext cx="3602182" cy="2354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2216</TotalTime>
  <Words>787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Chapter Four</vt:lpstr>
      <vt:lpstr>Section 1: Matter</vt:lpstr>
      <vt:lpstr>Section 1: Matter</vt:lpstr>
      <vt:lpstr>Section 1: Matter</vt:lpstr>
      <vt:lpstr>Section 1: Matter</vt:lpstr>
      <vt:lpstr>Section 1: Matter</vt:lpstr>
      <vt:lpstr>Section 1: Matter</vt:lpstr>
      <vt:lpstr>Section 1: Matter</vt:lpstr>
      <vt:lpstr>Section 1: Matter</vt:lpstr>
      <vt:lpstr>Section 1: Matter</vt:lpstr>
      <vt:lpstr>Section 1: Matter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  <vt:lpstr>Section 2: Changes of State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53</cp:revision>
  <cp:lastPrinted>2013-01-10T21:27:56Z</cp:lastPrinted>
  <dcterms:created xsi:type="dcterms:W3CDTF">2012-08-12T20:01:25Z</dcterms:created>
  <dcterms:modified xsi:type="dcterms:W3CDTF">2013-01-31T19:07:31Z</dcterms:modified>
</cp:coreProperties>
</file>