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8"/>
  </p:handoutMasterIdLst>
  <p:sldIdLst>
    <p:sldId id="256" r:id="rId2"/>
    <p:sldId id="257" r:id="rId3"/>
    <p:sldId id="262" r:id="rId4"/>
    <p:sldId id="263" r:id="rId5"/>
    <p:sldId id="264" r:id="rId6"/>
    <p:sldId id="265" r:id="rId7"/>
    <p:sldId id="261" r:id="rId8"/>
    <p:sldId id="258" r:id="rId9"/>
    <p:sldId id="266" r:id="rId10"/>
    <p:sldId id="268" r:id="rId11"/>
    <p:sldId id="267" r:id="rId12"/>
    <p:sldId id="269" r:id="rId13"/>
    <p:sldId id="270" r:id="rId14"/>
    <p:sldId id="272" r:id="rId15"/>
    <p:sldId id="273" r:id="rId16"/>
    <p:sldId id="274" r:id="rId17"/>
    <p:sldId id="275" r:id="rId18"/>
    <p:sldId id="277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2122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22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67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55977-F113-4F1B-AE3B-5104000A7F12}" type="datetimeFigureOut">
              <a:rPr lang="en-US" smtClean="0"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750051"/>
            <a:ext cx="2971800" cy="4606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8B5E0-1E2A-45C3-A467-0AC595551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839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2/12/2013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2/12/2013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four Sec #3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Electrons </a:t>
            </a:r>
          </a:p>
          <a:p>
            <a:pPr lvl="1"/>
            <a:r>
              <a:rPr lang="en-US" sz="2800" dirty="0"/>
              <a:t>More electrons as you get farther out</a:t>
            </a:r>
          </a:p>
          <a:p>
            <a:pPr lvl="1"/>
            <a:r>
              <a:rPr lang="en-US" sz="2800" dirty="0"/>
              <a:t>Each level can only hold a certain number of </a:t>
            </a:r>
            <a:r>
              <a:rPr lang="en-US" sz="2800" dirty="0" smtClean="0"/>
              <a:t>electrons</a:t>
            </a:r>
          </a:p>
          <a:p>
            <a:pPr lvl="1"/>
            <a:r>
              <a:rPr lang="en-US" sz="2800" dirty="0" smtClean="0"/>
              <a:t>First </a:t>
            </a:r>
            <a:r>
              <a:rPr lang="en-US" sz="2800" dirty="0"/>
              <a:t>Five levels = 2, 8, 18, 32, 50</a:t>
            </a:r>
          </a:p>
          <a:p>
            <a:pPr lvl="1"/>
            <a:r>
              <a:rPr lang="en-US" sz="2800" dirty="0"/>
              <a:t>Electrons don’t go to the next level until the previous level is filled</a:t>
            </a:r>
          </a:p>
          <a:p>
            <a:pPr lvl="2"/>
            <a:r>
              <a:rPr lang="en-US" sz="2400" dirty="0"/>
              <a:t>IE – 10 electrons would fill the first two levels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Electron Arrangement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46260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Valence electrons:</a:t>
            </a:r>
            <a:endParaRPr lang="en-US" sz="3200" dirty="0"/>
          </a:p>
          <a:p>
            <a:pPr lvl="1"/>
            <a:r>
              <a:rPr lang="en-US" sz="2800" dirty="0"/>
              <a:t> Electrons in the outer energy level</a:t>
            </a:r>
          </a:p>
          <a:p>
            <a:pPr lvl="1"/>
            <a:r>
              <a:rPr lang="en-US" sz="2800" dirty="0"/>
              <a:t>Help determine characteristics of atoms</a:t>
            </a:r>
          </a:p>
          <a:p>
            <a:pPr lvl="1"/>
            <a:r>
              <a:rPr lang="en-US" sz="2800" dirty="0"/>
              <a:t>Determine how easily, or if an atom will bond with another atom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Electron Configuration</a:t>
            </a:r>
            <a:endParaRPr lang="en-US" sz="3600" dirty="0"/>
          </a:p>
        </p:txBody>
      </p:sp>
      <p:pic>
        <p:nvPicPr>
          <p:cNvPr id="6" name="Picture 6" descr="http://hyperphysics.phy-astr.gsu.edu/hbase/solids/imgsol/vale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1849" y="4354089"/>
            <a:ext cx="4467437" cy="21423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Atoms with similar valence electron numbers have some similar characteristics.</a:t>
            </a:r>
          </a:p>
          <a:p>
            <a:pPr lvl="0"/>
            <a:r>
              <a:rPr lang="en-US" sz="3200" dirty="0"/>
              <a:t>Columns on Periodic Table = same valence number</a:t>
            </a:r>
          </a:p>
          <a:p>
            <a:pPr lvl="0"/>
            <a:r>
              <a:rPr lang="en-US" sz="3200" dirty="0"/>
              <a:t>Atoms are more stable when energy levels are full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Electron Configuration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4363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Electron Configuration</a:t>
            </a:r>
            <a:endParaRPr lang="en-US" sz="3600" dirty="0"/>
          </a:p>
        </p:txBody>
      </p:sp>
      <p:pic>
        <p:nvPicPr>
          <p:cNvPr id="7" name="Picture 14" descr="http://chemwiki.ucdavis.edu/@api/deki/files/7593/=Valence_Electrons_fina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141" y="2242182"/>
            <a:ext cx="6445991" cy="4325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039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r>
              <a:rPr lang="en-US" sz="3100" u="sng" dirty="0"/>
              <a:t>Electron Dot Diagrams</a:t>
            </a:r>
            <a:r>
              <a:rPr lang="en-US" sz="3100" b="1" dirty="0"/>
              <a:t>: </a:t>
            </a:r>
            <a:endParaRPr lang="en-US" sz="3100" dirty="0"/>
          </a:p>
          <a:p>
            <a:pPr lvl="1"/>
            <a:r>
              <a:rPr lang="en-US" dirty="0" smtClean="0"/>
              <a:t>Short </a:t>
            </a:r>
            <a:r>
              <a:rPr lang="en-US" dirty="0"/>
              <a:t>way of showing valence electrons for an element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Chemical </a:t>
            </a:r>
            <a:r>
              <a:rPr lang="en-US" dirty="0"/>
              <a:t>symbol in center with dots around it showing the number of valence electrons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number of dots is shown by the group number the element is in.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Electron Dot Diagram</a:t>
            </a:r>
            <a:endParaRPr lang="en-US" sz="3600" dirty="0"/>
          </a:p>
        </p:txBody>
      </p:sp>
      <p:pic>
        <p:nvPicPr>
          <p:cNvPr id="6" name="Picture 4" descr="http://www.bodrum-hotels.com/images/lewis-dot-diagram-for-nitrogen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728" y="4836039"/>
            <a:ext cx="1359837" cy="1588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http://www.ck12.org/flx/show/image/user%3Ack12editor/201210161350411389667762_067cfad126b8eb13742c602f91338e90-201210161350411877638565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487" y="4836039"/>
            <a:ext cx="1524724" cy="1524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1426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Electron Dot Diagram</a:t>
            </a:r>
            <a:endParaRPr lang="en-US" sz="3600" dirty="0"/>
          </a:p>
        </p:txBody>
      </p:sp>
      <p:pic>
        <p:nvPicPr>
          <p:cNvPr id="6" name="Picture 2" descr="http://kaffee.50webs.com/Science/images/lewis.dots.PTOE.no.ke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467" y="2759463"/>
            <a:ext cx="6628201" cy="3225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800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3058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Chemical Bond</a:t>
            </a:r>
            <a:r>
              <a:rPr lang="en-US" sz="3200" dirty="0"/>
              <a:t>: </a:t>
            </a:r>
          </a:p>
          <a:p>
            <a:pPr lvl="1"/>
            <a:r>
              <a:rPr lang="en-US" sz="2800" dirty="0"/>
              <a:t>A force that holds two atoms together</a:t>
            </a:r>
          </a:p>
          <a:p>
            <a:pPr lvl="0"/>
            <a:r>
              <a:rPr lang="en-US" sz="3200" dirty="0"/>
              <a:t>Two Main Types of Bonds:</a:t>
            </a:r>
          </a:p>
          <a:p>
            <a:pPr lvl="1"/>
            <a:r>
              <a:rPr lang="en-US" sz="2800" dirty="0"/>
              <a:t>1) Ionic Bond </a:t>
            </a:r>
          </a:p>
          <a:p>
            <a:pPr lvl="1"/>
            <a:r>
              <a:rPr lang="en-US" sz="2800" dirty="0"/>
              <a:t>2) Covalent Bond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Ionic Bonds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65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Ionic Bond</a:t>
            </a:r>
            <a:endParaRPr lang="en-US" sz="3200" dirty="0"/>
          </a:p>
          <a:p>
            <a:pPr lvl="1"/>
            <a:r>
              <a:rPr lang="en-US" sz="2800" dirty="0"/>
              <a:t>The transfer of electrons, either losing or gaining</a:t>
            </a:r>
          </a:p>
          <a:p>
            <a:pPr lvl="1"/>
            <a:r>
              <a:rPr lang="en-US" sz="2800" dirty="0"/>
              <a:t>Example: Na (Sodium) = 11 </a:t>
            </a:r>
            <a:r>
              <a:rPr lang="en-US" sz="2800" dirty="0" smtClean="0"/>
              <a:t>electrons</a:t>
            </a:r>
          </a:p>
          <a:p>
            <a:pPr lvl="2"/>
            <a:r>
              <a:rPr lang="en-US" sz="2500" b="1" dirty="0" smtClean="0"/>
              <a:t>Loses</a:t>
            </a:r>
            <a:r>
              <a:rPr lang="en-US" sz="2500" dirty="0" smtClean="0"/>
              <a:t> </a:t>
            </a:r>
            <a:r>
              <a:rPr lang="en-US" sz="2500" dirty="0"/>
              <a:t>one electron = </a:t>
            </a:r>
            <a:r>
              <a:rPr lang="en-US" sz="2500" dirty="0" smtClean="0"/>
              <a:t>10</a:t>
            </a:r>
          </a:p>
          <a:p>
            <a:pPr lvl="1"/>
            <a:r>
              <a:rPr lang="en-US" sz="2800" dirty="0" err="1" smtClean="0"/>
              <a:t>Cl</a:t>
            </a:r>
            <a:r>
              <a:rPr lang="en-US" sz="2800" dirty="0" smtClean="0"/>
              <a:t> </a:t>
            </a:r>
            <a:r>
              <a:rPr lang="en-US" sz="2800" dirty="0"/>
              <a:t>(Chlorine) = </a:t>
            </a:r>
            <a:r>
              <a:rPr lang="en-US" sz="2800" dirty="0" smtClean="0"/>
              <a:t>17 electrons</a:t>
            </a:r>
            <a:endParaRPr lang="en-US" sz="2800" dirty="0"/>
          </a:p>
          <a:p>
            <a:pPr lvl="2"/>
            <a:r>
              <a:rPr lang="en-US" sz="2400" b="1" dirty="0"/>
              <a:t>Gains</a:t>
            </a:r>
            <a:r>
              <a:rPr lang="en-US" sz="2400" dirty="0"/>
              <a:t> one electron = </a:t>
            </a:r>
            <a:r>
              <a:rPr lang="en-US" sz="2400" dirty="0" smtClean="0"/>
              <a:t>18</a:t>
            </a:r>
            <a:endParaRPr lang="en-US" sz="2400" dirty="0"/>
          </a:p>
          <a:p>
            <a:pPr lvl="1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Ionic Bonds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0955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2067038"/>
          </a:xfrm>
        </p:spPr>
        <p:txBody>
          <a:bodyPr>
            <a:normAutofit/>
          </a:bodyPr>
          <a:lstStyle/>
          <a:p>
            <a:pPr marL="685800" lvl="2" indent="0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3300" b="1" dirty="0" smtClean="0"/>
              <a:t>Na </a:t>
            </a:r>
            <a:r>
              <a:rPr lang="en-US" sz="3300" b="1" dirty="0"/>
              <a:t>is now </a:t>
            </a:r>
            <a:r>
              <a:rPr lang="en-US" sz="3300" b="1" dirty="0" smtClean="0"/>
              <a:t>the same </a:t>
            </a:r>
            <a:r>
              <a:rPr lang="en-US" sz="3300" b="1" dirty="0"/>
              <a:t>as Neon (10) and </a:t>
            </a:r>
            <a:r>
              <a:rPr lang="en-US" sz="3300" b="1" dirty="0" err="1"/>
              <a:t>Cl</a:t>
            </a:r>
            <a:r>
              <a:rPr lang="en-US" sz="3300" b="1" dirty="0"/>
              <a:t> is </a:t>
            </a:r>
            <a:r>
              <a:rPr lang="en-US" sz="3300" b="1" dirty="0" smtClean="0"/>
              <a:t>the same </a:t>
            </a:r>
            <a:r>
              <a:rPr lang="en-US" sz="3300" b="1" dirty="0"/>
              <a:t>as Argon (18) but are they Neon and Argon</a:t>
            </a:r>
            <a:r>
              <a:rPr lang="en-US" sz="3300" b="1" dirty="0" smtClean="0"/>
              <a:t>?</a:t>
            </a:r>
          </a:p>
          <a:p>
            <a:pPr marL="0" indent="0" algn="ctr">
              <a:buNone/>
            </a:pPr>
            <a:endParaRPr lang="en-US" sz="3300" b="1" dirty="0"/>
          </a:p>
          <a:p>
            <a:pPr marL="0" indent="0" algn="ctr">
              <a:buNone/>
            </a:pPr>
            <a:endParaRPr lang="en-US" sz="3300" dirty="0"/>
          </a:p>
          <a:p>
            <a:pPr lvl="2"/>
            <a:endParaRPr lang="en-US" sz="2400" dirty="0"/>
          </a:p>
          <a:p>
            <a:pPr lvl="1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Ionic Bonds</a:t>
            </a:r>
            <a:endParaRPr lang="en-US" sz="36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65048" y="4458182"/>
            <a:ext cx="8153400" cy="206703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lvl="2" indent="0">
              <a:buFont typeface="Wingdings"/>
              <a:buNone/>
            </a:pPr>
            <a:endParaRPr lang="en-US" sz="2400" dirty="0" smtClean="0"/>
          </a:p>
          <a:p>
            <a:pPr marL="0" indent="0" algn="ctr">
              <a:buFont typeface="Wingdings"/>
              <a:buNone/>
            </a:pPr>
            <a:r>
              <a:rPr lang="en-US" sz="3300" b="1" dirty="0" smtClean="0"/>
              <a:t>No.</a:t>
            </a:r>
          </a:p>
          <a:p>
            <a:pPr marL="0" indent="0" algn="ctr">
              <a:buFont typeface="Wingdings"/>
              <a:buNone/>
            </a:pPr>
            <a:r>
              <a:rPr lang="en-US" sz="3300" b="1" dirty="0" smtClean="0"/>
              <a:t>Because the Protons stay the same!</a:t>
            </a:r>
          </a:p>
          <a:p>
            <a:pPr marL="0" indent="0" algn="ctr">
              <a:buFont typeface="Wingdings"/>
              <a:buNone/>
            </a:pPr>
            <a:endParaRPr lang="en-US" sz="3300" b="1" dirty="0" smtClean="0"/>
          </a:p>
          <a:p>
            <a:pPr marL="0" indent="0" algn="ctr">
              <a:buFont typeface="Wingdings"/>
              <a:buNone/>
            </a:pPr>
            <a:endParaRPr lang="en-US" sz="3300" dirty="0" smtClean="0"/>
          </a:p>
          <a:p>
            <a:pPr lvl="2"/>
            <a:endParaRPr lang="en-US" sz="2400" dirty="0" smtClean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958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4011778" cy="4495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u="sng" dirty="0"/>
              <a:t>Ion</a:t>
            </a:r>
            <a:r>
              <a:rPr lang="en-US" sz="3200" dirty="0"/>
              <a:t>:</a:t>
            </a:r>
          </a:p>
          <a:p>
            <a:pPr lvl="1"/>
            <a:r>
              <a:rPr lang="en-US" sz="2800" dirty="0"/>
              <a:t>Atom with a </a:t>
            </a:r>
            <a:r>
              <a:rPr lang="en-US" sz="2800" dirty="0" smtClean="0"/>
              <a:t>charge</a:t>
            </a:r>
            <a:endParaRPr lang="en-US" dirty="0"/>
          </a:p>
          <a:p>
            <a:pPr lvl="1"/>
            <a:r>
              <a:rPr lang="en-US" sz="2800" dirty="0"/>
              <a:t>Positive ion = losing an electron giving the atom a positive charge</a:t>
            </a:r>
          </a:p>
          <a:p>
            <a:pPr lvl="1"/>
            <a:r>
              <a:rPr lang="en-US" sz="2800" dirty="0"/>
              <a:t>Negative ion = gaining an electron giving the atom a negative charge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Ionic Bonds</a:t>
            </a:r>
            <a:endParaRPr lang="en-US" sz="3600" dirty="0"/>
          </a:p>
        </p:txBody>
      </p:sp>
      <p:pic>
        <p:nvPicPr>
          <p:cNvPr id="6" name="Picture 4" descr="http://hyperphysics.phy-astr.gsu.edu/hbase/chemical/imgche/lewisbo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4426" y="2238744"/>
            <a:ext cx="4203835" cy="3492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17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Behavior of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Pressure:</a:t>
            </a:r>
            <a:r>
              <a:rPr lang="en-US" sz="3200" dirty="0"/>
              <a:t> </a:t>
            </a:r>
          </a:p>
          <a:p>
            <a:pPr lvl="1"/>
            <a:r>
              <a:rPr lang="en-US" sz="2800" dirty="0"/>
              <a:t>Amount of force applied per unit area</a:t>
            </a:r>
          </a:p>
          <a:p>
            <a:pPr lvl="1"/>
            <a:r>
              <a:rPr lang="en-US" sz="2800" dirty="0"/>
              <a:t>Pressure = force/area</a:t>
            </a:r>
          </a:p>
          <a:p>
            <a:pPr lvl="1"/>
            <a:r>
              <a:rPr lang="en-US" sz="2800" dirty="0"/>
              <a:t>Unit of pressure = Pa (Pascal)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Pressure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This attraction is a chemical bond called an </a:t>
            </a:r>
            <a:r>
              <a:rPr lang="en-US" sz="3200" u="sng" dirty="0"/>
              <a:t>ionic bond</a:t>
            </a:r>
            <a:r>
              <a:rPr lang="en-US" sz="3200" dirty="0"/>
              <a:t>.</a:t>
            </a:r>
          </a:p>
          <a:p>
            <a:pPr lvl="0"/>
            <a:r>
              <a:rPr lang="en-US" sz="3200" u="sng" dirty="0"/>
              <a:t>Compound</a:t>
            </a:r>
            <a:r>
              <a:rPr lang="en-US" sz="3200" dirty="0"/>
              <a:t> = pure substance that contains two or more elements</a:t>
            </a:r>
          </a:p>
          <a:p>
            <a:pPr lvl="0"/>
            <a:r>
              <a:rPr lang="en-US" sz="3200" dirty="0" smtClean="0"/>
              <a:t>Sodium Chloride (Na + </a:t>
            </a:r>
            <a:r>
              <a:rPr lang="en-US" sz="3200" dirty="0" err="1" smtClean="0"/>
              <a:t>Cl</a:t>
            </a:r>
            <a:r>
              <a:rPr lang="en-US" sz="3200" dirty="0" smtClean="0"/>
              <a:t>) = </a:t>
            </a:r>
            <a:r>
              <a:rPr lang="en-US" sz="3200" dirty="0"/>
              <a:t>table salt</a:t>
            </a:r>
          </a:p>
          <a:p>
            <a:pPr lvl="1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Ionic Bonds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17485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3872525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Covalent Bond</a:t>
            </a:r>
            <a:endParaRPr lang="en-US" sz="3200" dirty="0"/>
          </a:p>
          <a:p>
            <a:pPr lvl="1"/>
            <a:r>
              <a:rPr lang="en-US" sz="2800" dirty="0"/>
              <a:t>The sharing of electrons between outer energy levels</a:t>
            </a:r>
          </a:p>
          <a:p>
            <a:pPr lvl="1"/>
            <a:r>
              <a:rPr lang="en-US" sz="2800" dirty="0" smtClean="0"/>
              <a:t>They </a:t>
            </a:r>
            <a:r>
              <a:rPr lang="en-US" sz="2800" dirty="0"/>
              <a:t>form a neutral particle = </a:t>
            </a:r>
            <a:r>
              <a:rPr lang="en-US" sz="2800" u="sng" dirty="0"/>
              <a:t>molecule.</a:t>
            </a:r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Covalent Bonds</a:t>
            </a:r>
            <a:endParaRPr lang="en-US" sz="3600" dirty="0"/>
          </a:p>
        </p:txBody>
      </p:sp>
      <p:pic>
        <p:nvPicPr>
          <p:cNvPr id="6" name="Picture 4" descr="http://hyperphysics.phy-astr.gsu.edu/hbase/chemical/imgche/lewisbond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7862" y="2238744"/>
            <a:ext cx="4470721" cy="3674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845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Covalent Bonds</a:t>
            </a:r>
            <a:endParaRPr lang="en-US" sz="3600" dirty="0"/>
          </a:p>
        </p:txBody>
      </p:sp>
      <p:pic>
        <p:nvPicPr>
          <p:cNvPr id="7" name="Picture 6" descr="http://sciencewithme.com/wp-content/uploads/2011/02/bondingC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675" y="2395299"/>
            <a:ext cx="7012816" cy="4462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347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dirty="0"/>
              <a:t>Do atoms always share electrons equally?</a:t>
            </a:r>
          </a:p>
          <a:p>
            <a:pPr lvl="1"/>
            <a:r>
              <a:rPr lang="en-US" sz="2700" dirty="0"/>
              <a:t>No they do not. Example:  H</a:t>
            </a:r>
            <a:r>
              <a:rPr lang="en-US" sz="2700" baseline="-25000" dirty="0"/>
              <a:t>2</a:t>
            </a:r>
            <a:r>
              <a:rPr lang="en-US" sz="2700" dirty="0"/>
              <a:t>0:</a:t>
            </a:r>
          </a:p>
          <a:p>
            <a:pPr lvl="2"/>
            <a:r>
              <a:rPr lang="en-US" sz="2000" dirty="0"/>
              <a:t>Oxygen attracts the electrons more than Hydrogen.</a:t>
            </a:r>
          </a:p>
          <a:p>
            <a:pPr lvl="2"/>
            <a:r>
              <a:rPr lang="en-US" sz="2000" dirty="0"/>
              <a:t>This causes the oxygen end of the molecule to have a slight negative charge, and the hydrogen end to have a slight positive charge.</a:t>
            </a:r>
          </a:p>
          <a:p>
            <a:pPr marL="365760" lvl="1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Polar and Non-polar Molecules</a:t>
            </a:r>
            <a:endParaRPr lang="en-US" sz="3600" dirty="0"/>
          </a:p>
        </p:txBody>
      </p:sp>
      <p:pic>
        <p:nvPicPr>
          <p:cNvPr id="6" name="Picture 8" descr="http://alevelnotes.com/content_images/i49_water_molecules_con_c_la_78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401" y="4325318"/>
            <a:ext cx="3243367" cy="222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8587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u="sng" dirty="0" smtClean="0"/>
              <a:t>Polar Molecule:</a:t>
            </a:r>
            <a:endParaRPr lang="en-US" sz="3100" dirty="0" smtClean="0"/>
          </a:p>
          <a:p>
            <a:pPr lvl="1"/>
            <a:r>
              <a:rPr lang="en-US" sz="2800" dirty="0" smtClean="0"/>
              <a:t>When atoms do not share electrons equally, resulting in a charged particle.</a:t>
            </a:r>
          </a:p>
          <a:p>
            <a:r>
              <a:rPr lang="en-US" sz="3100" u="sng" dirty="0" smtClean="0"/>
              <a:t>Non-polar Molecule:</a:t>
            </a:r>
          </a:p>
          <a:p>
            <a:pPr lvl="1"/>
            <a:r>
              <a:rPr lang="en-US" sz="2800" dirty="0" smtClean="0"/>
              <a:t>Bonds are between atoms of the same element.</a:t>
            </a:r>
          </a:p>
          <a:p>
            <a:pPr lvl="1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Polar and Non-polar Molecules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0939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Chemical Shorthand:</a:t>
            </a:r>
            <a:endParaRPr lang="en-US" sz="3200" dirty="0"/>
          </a:p>
          <a:p>
            <a:pPr lvl="1"/>
            <a:r>
              <a:rPr lang="en-US" sz="2800" b="1" dirty="0"/>
              <a:t>Why use symbols for elements?</a:t>
            </a:r>
            <a:endParaRPr lang="en-US" sz="2800" dirty="0"/>
          </a:p>
          <a:p>
            <a:pPr lvl="1"/>
            <a:r>
              <a:rPr lang="en-US" sz="2800" dirty="0"/>
              <a:t>Easier and shorter way to write elements and chemical formulas</a:t>
            </a:r>
          </a:p>
          <a:p>
            <a:pPr marL="365760" lvl="1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Chemical Shorthand</a:t>
            </a:r>
            <a:endParaRPr lang="en-US" sz="3600" dirty="0"/>
          </a:p>
        </p:txBody>
      </p:sp>
      <p:pic>
        <p:nvPicPr>
          <p:cNvPr id="6" name="Picture 5" descr="http://www.seeshareshape.com.au/dl/Resources/Notebooks/Secondary/Science/Constructing%20Chemical%20Equations/Equations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182" b="20818"/>
          <a:stretch/>
        </p:blipFill>
        <p:spPr bwMode="auto">
          <a:xfrm>
            <a:off x="4402938" y="3972223"/>
            <a:ext cx="3798953" cy="225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http://legacy.owensboro.kctcs.edu/gcaplan/bio/notes/BIO%20No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048" y="4332553"/>
            <a:ext cx="3197352" cy="240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028872" y="5939135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F22B1"/>
                </a:solidFill>
                <a:latin typeface="Comic Sans MS" pitchFamily="66" charset="0"/>
              </a:rPr>
              <a:t>2</a:t>
            </a:r>
            <a:endParaRPr lang="en-US" sz="1400" dirty="0">
              <a:solidFill>
                <a:srgbClr val="0F22B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74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2: How Elements Bond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Chemical Formulas</a:t>
            </a:r>
            <a:endParaRPr lang="en-US" sz="3200" dirty="0"/>
          </a:p>
          <a:p>
            <a:pPr lvl="1"/>
            <a:r>
              <a:rPr lang="en-US" sz="2800" dirty="0"/>
              <a:t>Combination of chemical symbols of the elements that tells what elements are present in a molecule, and how many atoms of each element are present. </a:t>
            </a:r>
          </a:p>
          <a:p>
            <a:pPr lvl="1"/>
            <a:r>
              <a:rPr lang="en-US" sz="2800" dirty="0"/>
              <a:t>Allows scientists to communicate and share </a:t>
            </a:r>
            <a:r>
              <a:rPr lang="en-US" sz="2800" dirty="0" smtClean="0"/>
              <a:t>research</a:t>
            </a:r>
          </a:p>
          <a:p>
            <a:pPr lvl="1"/>
            <a:r>
              <a:rPr lang="en-US" sz="2800" dirty="0" smtClean="0"/>
              <a:t>Example</a:t>
            </a:r>
            <a:r>
              <a:rPr lang="en-US" sz="2800" dirty="0"/>
              <a:t>, CO</a:t>
            </a:r>
            <a:r>
              <a:rPr lang="en-US" sz="2800" baseline="-25000" dirty="0"/>
              <a:t>2</a:t>
            </a:r>
            <a:r>
              <a:rPr lang="en-US" sz="2800" dirty="0"/>
              <a:t>  = carbon dioxide</a:t>
            </a:r>
          </a:p>
          <a:p>
            <a:pPr lvl="2"/>
            <a:r>
              <a:rPr lang="en-US" sz="2400" dirty="0"/>
              <a:t>“2” = subscript </a:t>
            </a:r>
            <a:r>
              <a:rPr lang="en-US" sz="2400" dirty="0" smtClean="0"/>
              <a:t>(“</a:t>
            </a:r>
            <a:r>
              <a:rPr lang="en-US" sz="2400" dirty="0"/>
              <a:t>Sub” = below, “script” = </a:t>
            </a:r>
            <a:r>
              <a:rPr lang="en-US" sz="2400" dirty="0" smtClean="0"/>
              <a:t>write)</a:t>
            </a:r>
            <a:endParaRPr lang="en-US" sz="2400" dirty="0"/>
          </a:p>
          <a:p>
            <a:pPr lvl="2"/>
            <a:r>
              <a:rPr lang="en-US" sz="2400" dirty="0"/>
              <a:t>Therefore, “2” means two oxygen atoms</a:t>
            </a:r>
          </a:p>
          <a:p>
            <a:pPr lvl="2"/>
            <a:r>
              <a:rPr lang="en-US" sz="2400" dirty="0"/>
              <a:t>If there is no number = 1 atom of that element</a:t>
            </a:r>
          </a:p>
          <a:p>
            <a:pPr marL="365760" lvl="1" indent="0">
              <a:buNone/>
            </a:pPr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Chemical Shorthand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1843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Behavior of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u="sng" dirty="0"/>
              <a:t>Buoyant </a:t>
            </a:r>
            <a:r>
              <a:rPr lang="en-US" sz="3100" u="sng" dirty="0" smtClean="0"/>
              <a:t>force:</a:t>
            </a:r>
            <a:endParaRPr lang="en-US" sz="3100" dirty="0"/>
          </a:p>
          <a:p>
            <a:pPr lvl="1"/>
            <a:r>
              <a:rPr lang="en-US" dirty="0" smtClean="0"/>
              <a:t>Difference </a:t>
            </a:r>
            <a:r>
              <a:rPr lang="en-US" dirty="0"/>
              <a:t>in pressure results in an upward force on an object immersed in a </a:t>
            </a:r>
            <a:r>
              <a:rPr lang="en-US" dirty="0" smtClean="0"/>
              <a:t>fluid</a:t>
            </a:r>
          </a:p>
          <a:p>
            <a:pPr lvl="1"/>
            <a:r>
              <a:rPr lang="en-US" dirty="0" smtClean="0"/>
              <a:t>Buoyant </a:t>
            </a:r>
            <a:r>
              <a:rPr lang="en-US" dirty="0"/>
              <a:t>force is equal to the weight of the object = the object will </a:t>
            </a:r>
            <a:r>
              <a:rPr lang="en-US" dirty="0" smtClean="0"/>
              <a:t>float</a:t>
            </a:r>
          </a:p>
          <a:p>
            <a:pPr lvl="1"/>
            <a:r>
              <a:rPr lang="en-US" dirty="0" smtClean="0"/>
              <a:t>Buoyant </a:t>
            </a:r>
            <a:r>
              <a:rPr lang="en-US" dirty="0"/>
              <a:t>force is less than the weight of the object = the object will sink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Float or Sink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224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Behavior of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sz="3100" u="sng" dirty="0"/>
              <a:t>Archimedes’ </a:t>
            </a:r>
            <a:r>
              <a:rPr lang="en-US" sz="3100" u="sng" dirty="0" smtClean="0"/>
              <a:t>principle</a:t>
            </a:r>
            <a:r>
              <a:rPr lang="en-US" sz="3100" dirty="0" smtClean="0"/>
              <a:t>: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buoyant force of an object is equal to the weight of the fluid displaced by the </a:t>
            </a:r>
            <a:r>
              <a:rPr lang="en-US" dirty="0" smtClean="0"/>
              <a:t>object</a:t>
            </a:r>
          </a:p>
          <a:p>
            <a:pPr lvl="1"/>
            <a:r>
              <a:rPr lang="en-US" dirty="0" smtClean="0"/>
              <a:t>Example</a:t>
            </a:r>
            <a:r>
              <a:rPr lang="en-US" dirty="0"/>
              <a:t>: </a:t>
            </a:r>
            <a:endParaRPr lang="en-US" dirty="0" smtClean="0"/>
          </a:p>
          <a:p>
            <a:pPr lvl="2"/>
            <a:r>
              <a:rPr lang="en-US" sz="2400" dirty="0" smtClean="0"/>
              <a:t>If </a:t>
            </a:r>
            <a:r>
              <a:rPr lang="en-US" sz="2400" dirty="0"/>
              <a:t>you take a beaker filled with water and place object in beaker, some water will spill out</a:t>
            </a:r>
            <a:r>
              <a:rPr lang="en-US" sz="2400" dirty="0" smtClean="0"/>
              <a:t>.</a:t>
            </a:r>
          </a:p>
          <a:p>
            <a:pPr lvl="2"/>
            <a:r>
              <a:rPr lang="en-US" sz="2400" dirty="0" smtClean="0"/>
              <a:t>The </a:t>
            </a:r>
            <a:r>
              <a:rPr lang="en-US" sz="2400" dirty="0"/>
              <a:t>weight of the spilled water = buoyant force of object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Float or Sink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011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Behavior of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u="sng" dirty="0"/>
              <a:t>Density</a:t>
            </a:r>
            <a:r>
              <a:rPr lang="en-US" sz="3200" dirty="0"/>
              <a:t>:</a:t>
            </a:r>
          </a:p>
          <a:p>
            <a:pPr lvl="1"/>
            <a:r>
              <a:rPr lang="en-US" sz="2800" dirty="0"/>
              <a:t>Mass divided by volume (D= mass/volume)</a:t>
            </a:r>
          </a:p>
          <a:p>
            <a:pPr lvl="1"/>
            <a:r>
              <a:rPr lang="en-US" sz="2800" dirty="0"/>
              <a:t>Density of water = 1</a:t>
            </a:r>
          </a:p>
          <a:p>
            <a:pPr lvl="2"/>
            <a:r>
              <a:rPr lang="en-US" sz="2400" dirty="0"/>
              <a:t>Object higher than </a:t>
            </a:r>
            <a:r>
              <a:rPr lang="en-US" sz="2400" dirty="0" smtClean="0"/>
              <a:t>1 - SINK</a:t>
            </a:r>
            <a:endParaRPr lang="en-US" sz="2400" dirty="0"/>
          </a:p>
          <a:p>
            <a:pPr lvl="2"/>
            <a:r>
              <a:rPr lang="en-US" sz="2400" dirty="0"/>
              <a:t>Object lower than </a:t>
            </a:r>
            <a:r>
              <a:rPr lang="en-US" sz="2400" dirty="0" smtClean="0"/>
              <a:t>1 - FLOAT</a:t>
            </a:r>
            <a:endParaRPr lang="en-US" sz="2400" dirty="0"/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Float or Sink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7777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3: Behavior of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r>
              <a:rPr lang="en-US" u="sng" dirty="0"/>
              <a:t>Pascal’s principle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Pressure applied at any point to a confined fluid is transmitted throughout the fluid</a:t>
            </a:r>
          </a:p>
          <a:p>
            <a:pPr lvl="1"/>
            <a:r>
              <a:rPr lang="en-US" dirty="0"/>
              <a:t>Example: squeeze container and the fluid will find the </a:t>
            </a:r>
            <a:r>
              <a:rPr lang="en-US" dirty="0" smtClean="0"/>
              <a:t>exit</a:t>
            </a:r>
          </a:p>
          <a:p>
            <a:pPr lvl="2"/>
            <a:r>
              <a:rPr lang="en-US" sz="1900" dirty="0" smtClean="0"/>
              <a:t>IE – toothpaste, water bottle, mustard, etc.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Pascal’s Principle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2419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Six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Chemical Bonds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94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200" dirty="0"/>
              <a:t>Review:</a:t>
            </a:r>
          </a:p>
          <a:p>
            <a:pPr lvl="1"/>
            <a:r>
              <a:rPr lang="en-US" sz="2800" dirty="0"/>
              <a:t>Nucleus?</a:t>
            </a:r>
          </a:p>
          <a:p>
            <a:pPr lvl="1"/>
            <a:r>
              <a:rPr lang="en-US" sz="2800" dirty="0"/>
              <a:t>3 main parts of an atom?</a:t>
            </a:r>
          </a:p>
          <a:p>
            <a:pPr lvl="1"/>
            <a:r>
              <a:rPr lang="en-US" sz="2800" dirty="0"/>
              <a:t>How do you know the number of electrons in each atom?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Atomic Structure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14710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118" y="228600"/>
            <a:ext cx="836593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Section 1: Why Do Atoms Combine?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5023589" cy="4495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dirty="0"/>
              <a:t>Electrons </a:t>
            </a:r>
          </a:p>
          <a:p>
            <a:pPr lvl="1"/>
            <a:r>
              <a:rPr lang="en-US" sz="2800" dirty="0"/>
              <a:t>Located in the </a:t>
            </a:r>
            <a:r>
              <a:rPr lang="en-US" sz="2800" u="sng" dirty="0"/>
              <a:t>electron cloud</a:t>
            </a:r>
            <a:r>
              <a:rPr lang="en-US" sz="2800" dirty="0"/>
              <a:t> = an area of space around the nucleus</a:t>
            </a:r>
          </a:p>
          <a:p>
            <a:pPr lvl="1"/>
            <a:r>
              <a:rPr lang="en-US" sz="2800" dirty="0" smtClean="0"/>
              <a:t>Made </a:t>
            </a:r>
            <a:r>
              <a:rPr lang="en-US" sz="2800" dirty="0"/>
              <a:t>up of different </a:t>
            </a:r>
            <a:r>
              <a:rPr lang="en-US" sz="2800" u="sng" dirty="0"/>
              <a:t>energy levels</a:t>
            </a:r>
            <a:endParaRPr lang="en-US" sz="2800" dirty="0"/>
          </a:p>
          <a:p>
            <a:pPr lvl="2"/>
            <a:r>
              <a:rPr lang="en-US" sz="2400" dirty="0"/>
              <a:t>The closer they are to the nucleus = the stronger the attractive force</a:t>
            </a:r>
          </a:p>
          <a:p>
            <a:pPr lvl="2"/>
            <a:r>
              <a:rPr lang="en-US" sz="2400" dirty="0"/>
              <a:t>The farther from the nucleus = the higher the energy level</a:t>
            </a:r>
          </a:p>
          <a:p>
            <a:pPr lvl="0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Electron Arrangement</a:t>
            </a:r>
            <a:endParaRPr lang="en-US" sz="3600" dirty="0"/>
          </a:p>
        </p:txBody>
      </p:sp>
      <p:pic>
        <p:nvPicPr>
          <p:cNvPr id="6" name="Picture 4" descr="http://www.regentsprep.org/regents/physics/phys05/catomodel/cloud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237" y="2996189"/>
            <a:ext cx="2883888" cy="288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888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3284</TotalTime>
  <Words>990</Words>
  <Application>Microsoft Office PowerPoint</Application>
  <PresentationFormat>On-screen Show (4:3)</PresentationFormat>
  <Paragraphs>148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Median</vt:lpstr>
      <vt:lpstr>Chapter four Sec #3</vt:lpstr>
      <vt:lpstr>Section 3: Behavior of Fluids</vt:lpstr>
      <vt:lpstr>Section 3: Behavior of Fluids</vt:lpstr>
      <vt:lpstr>Section 3: Behavior of Fluids</vt:lpstr>
      <vt:lpstr>Section 3: Behavior of Fluids</vt:lpstr>
      <vt:lpstr>Section 3: Behavior of Fluids</vt:lpstr>
      <vt:lpstr>Chapter Six</vt:lpstr>
      <vt:lpstr>Section 1: Why Do Atoms Combine?</vt:lpstr>
      <vt:lpstr>Section 1: Why Do Atoms Combine?</vt:lpstr>
      <vt:lpstr>Section 1: Why Do Atoms Combine?</vt:lpstr>
      <vt:lpstr>Section 1: Why Do Atoms Combine?</vt:lpstr>
      <vt:lpstr>Section 1: Why Do Atoms Combine?</vt:lpstr>
      <vt:lpstr>Section 1: Why Do Atoms Combine?</vt:lpstr>
      <vt:lpstr>Section 1: Why Do Atoms Combine?</vt:lpstr>
      <vt:lpstr>Section 1: Why Do Atoms Combine?</vt:lpstr>
      <vt:lpstr>Section 2: How Elements Bond</vt:lpstr>
      <vt:lpstr>Section 2: How Elements Bond</vt:lpstr>
      <vt:lpstr>Section 2: How Elements Bond</vt:lpstr>
      <vt:lpstr>Section 2: How Elements Bond</vt:lpstr>
      <vt:lpstr>Section 2: How Elements Bond</vt:lpstr>
      <vt:lpstr>Section 2: How Elements Bond</vt:lpstr>
      <vt:lpstr>Section 2: How Elements Bond</vt:lpstr>
      <vt:lpstr>Section 2: How Elements Bond</vt:lpstr>
      <vt:lpstr>Section 2: How Elements Bond</vt:lpstr>
      <vt:lpstr>Section 2: How Elements Bond</vt:lpstr>
      <vt:lpstr>Section 2: How Elements Bond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79</cp:revision>
  <cp:lastPrinted>2012-11-20T19:53:02Z</cp:lastPrinted>
  <dcterms:created xsi:type="dcterms:W3CDTF">2012-08-12T20:01:25Z</dcterms:created>
  <dcterms:modified xsi:type="dcterms:W3CDTF">2013-02-12T19:55:41Z</dcterms:modified>
</cp:coreProperties>
</file>