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56" r:id="rId2"/>
    <p:sldId id="258" r:id="rId3"/>
    <p:sldId id="285" r:id="rId4"/>
    <p:sldId id="286" r:id="rId5"/>
    <p:sldId id="287" r:id="rId6"/>
    <p:sldId id="288" r:id="rId7"/>
    <p:sldId id="289" r:id="rId8"/>
    <p:sldId id="291" r:id="rId9"/>
    <p:sldId id="292" r:id="rId10"/>
    <p:sldId id="290" r:id="rId11"/>
    <p:sldId id="295" r:id="rId12"/>
    <p:sldId id="296" r:id="rId13"/>
    <p:sldId id="297" r:id="rId14"/>
    <p:sldId id="298" r:id="rId15"/>
    <p:sldId id="299" r:id="rId16"/>
    <p:sldId id="293" r:id="rId17"/>
    <p:sldId id="294" r:id="rId18"/>
  </p:sldIdLst>
  <p:sldSz cx="9144000" cy="6858000" type="screen4x3"/>
  <p:notesSz cx="6858000" cy="9212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7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55977-F113-4F1B-AE3B-5104000A7F12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8B5E0-1E2A-45C3-A467-0AC595551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839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2/27/2013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2/27/2013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Seven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Chemical Reactions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</a:t>
            </a:r>
            <a:r>
              <a:rPr lang="en-US" sz="4000" dirty="0" smtClean="0"/>
              <a:t>Chemical Formulas and Equations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r>
              <a:rPr lang="en-US" sz="3100" dirty="0"/>
              <a:t>Two kinds of reactions:</a:t>
            </a:r>
          </a:p>
          <a:p>
            <a:pPr lvl="1"/>
            <a:r>
              <a:rPr lang="en-US" dirty="0"/>
              <a:t>If energy is absorbed, this is called an </a:t>
            </a:r>
            <a:r>
              <a:rPr lang="en-US" b="1" u="sng" dirty="0"/>
              <a:t>endothermic reaction</a:t>
            </a:r>
            <a:r>
              <a:rPr lang="en-US" dirty="0"/>
              <a:t>. (cools </a:t>
            </a:r>
            <a:r>
              <a:rPr lang="en-US" dirty="0" smtClean="0"/>
              <a:t>down)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energy is released, this is called an </a:t>
            </a:r>
            <a:r>
              <a:rPr lang="en-US" b="1" u="sng" dirty="0"/>
              <a:t>exothermic reaction</a:t>
            </a:r>
            <a:r>
              <a:rPr lang="en-US" dirty="0"/>
              <a:t>. (heats up)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Energy in Chemical Reactions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7624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</a:t>
            </a:r>
            <a:r>
              <a:rPr lang="en-US" sz="4000" dirty="0" smtClean="0"/>
              <a:t>Chemical Formulas and Equations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REMEMBER: </a:t>
            </a:r>
          </a:p>
          <a:p>
            <a:pPr lvl="1"/>
            <a:r>
              <a:rPr lang="en-US" dirty="0"/>
              <a:t>Energy is not created or destroyed, it just changes form.</a:t>
            </a:r>
          </a:p>
          <a:p>
            <a:pPr lvl="1"/>
            <a:r>
              <a:rPr lang="en-US" dirty="0"/>
              <a:t>When bonds are broken, or changed, energy is involved.</a:t>
            </a:r>
          </a:p>
          <a:p>
            <a:pPr lvl="1"/>
            <a:r>
              <a:rPr lang="en-US" dirty="0"/>
              <a:t>Some bonds are broken, while others are formed.</a:t>
            </a:r>
          </a:p>
          <a:p>
            <a:pPr lvl="1"/>
            <a:r>
              <a:rPr lang="en-US" dirty="0"/>
              <a:t>Therefore, there will always be a change in energy.</a:t>
            </a:r>
          </a:p>
          <a:p>
            <a:pPr lvl="1"/>
            <a:r>
              <a:rPr lang="en-US" dirty="0"/>
              <a:t>Energy will either be released, or absorbed, during a chemical reaction.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Energy in Chemical Reactions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7712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</a:t>
            </a:r>
            <a:r>
              <a:rPr lang="en-US" sz="4000" dirty="0" smtClean="0"/>
              <a:t>Rates of Chemical Reactions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To form new bonds in the product, old bonds must break in the reactants, and breaking bonds takes energy.</a:t>
            </a:r>
          </a:p>
          <a:p>
            <a:pPr lvl="0"/>
            <a:r>
              <a:rPr lang="en-US" sz="3200" dirty="0"/>
              <a:t>To start any chemical reaction, a minimum amount of energy is needed and this energy is called </a:t>
            </a:r>
            <a:r>
              <a:rPr lang="en-US" sz="3200" u="sng" dirty="0"/>
              <a:t>activation energy</a:t>
            </a:r>
            <a:r>
              <a:rPr lang="en-US" sz="3200" dirty="0"/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Activation Energy – Starting a Reaction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4764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</a:t>
            </a:r>
            <a:r>
              <a:rPr lang="en-US" sz="4000" dirty="0" smtClean="0"/>
              <a:t>Rates of Chemical Reactions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dirty="0"/>
              <a:t>A rate tells you how much something changes over a given period of time.</a:t>
            </a:r>
          </a:p>
          <a:p>
            <a:pPr lvl="1"/>
            <a:r>
              <a:rPr lang="en-US" dirty="0"/>
              <a:t>For example, rate of speed</a:t>
            </a:r>
            <a:r>
              <a:rPr lang="en-US" dirty="0" smtClean="0"/>
              <a:t>.</a:t>
            </a:r>
          </a:p>
          <a:p>
            <a:pPr lvl="0"/>
            <a:r>
              <a:rPr lang="en-US" sz="3200" dirty="0"/>
              <a:t>The </a:t>
            </a:r>
            <a:r>
              <a:rPr lang="en-US" sz="3200" u="sng" dirty="0"/>
              <a:t>rate of reaction</a:t>
            </a:r>
            <a:r>
              <a:rPr lang="en-US" sz="3200" dirty="0"/>
              <a:t> tells how fast a reaction occurs after it has started.</a:t>
            </a:r>
          </a:p>
          <a:p>
            <a:pPr lvl="0"/>
            <a:r>
              <a:rPr lang="en-US" sz="3200" dirty="0"/>
              <a:t>To find the rate of reaction, you can measure either how quickly one of the reactants is consumed or how quickly one of the products is created.</a:t>
            </a:r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Reaction Rates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2401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</a:t>
            </a:r>
            <a:r>
              <a:rPr lang="en-US" sz="4000" dirty="0" smtClean="0"/>
              <a:t>Rates of Chemical Reactions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Conditions that affect rate:</a:t>
            </a:r>
          </a:p>
          <a:p>
            <a:pPr lvl="1"/>
            <a:r>
              <a:rPr lang="en-US" sz="2800" dirty="0"/>
              <a:t>Temperature: changes the atom and molecule speed.</a:t>
            </a:r>
          </a:p>
          <a:p>
            <a:pPr lvl="1"/>
            <a:r>
              <a:rPr lang="en-US" sz="2800" u="sng" dirty="0"/>
              <a:t>Concentration</a:t>
            </a:r>
            <a:r>
              <a:rPr lang="en-US" sz="2800" dirty="0"/>
              <a:t>: the amount of substance present in a certain volume.</a:t>
            </a:r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Reaction Rates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1445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</a:t>
            </a:r>
            <a:r>
              <a:rPr lang="en-US" sz="4000" dirty="0" smtClean="0"/>
              <a:t>Rates of Chemical Reactions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Inhibitor</a:t>
            </a:r>
            <a:r>
              <a:rPr lang="en-US" sz="3200" dirty="0"/>
              <a:t>: a substance that slows down a chemical reaction.</a:t>
            </a:r>
          </a:p>
          <a:p>
            <a:pPr lvl="0"/>
            <a:r>
              <a:rPr lang="en-US" sz="3200" u="sng" dirty="0"/>
              <a:t>Catalyst</a:t>
            </a:r>
            <a:r>
              <a:rPr lang="en-US" sz="3200" dirty="0"/>
              <a:t>: a substance that speeds up a chemical reaction</a:t>
            </a:r>
          </a:p>
          <a:p>
            <a:pPr lvl="1"/>
            <a:r>
              <a:rPr lang="en-US" sz="2800" dirty="0"/>
              <a:t>An </a:t>
            </a:r>
            <a:r>
              <a:rPr lang="en-US" sz="2800" u="sng" dirty="0"/>
              <a:t>enzyme</a:t>
            </a:r>
            <a:r>
              <a:rPr lang="en-US" sz="2800" dirty="0"/>
              <a:t> is a large protein molecule that speeds up reactions needed for your cells to work properly.</a:t>
            </a:r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Speeding Up and Slowing Down Reactions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9575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Make a list of Physical &amp; Chemical Changes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Physical Changes:</a:t>
            </a:r>
          </a:p>
          <a:p>
            <a:pPr lvl="1"/>
            <a:r>
              <a:rPr lang="en-US" dirty="0" smtClean="0"/>
              <a:t>Melting of ice</a:t>
            </a:r>
          </a:p>
          <a:p>
            <a:pPr lvl="1"/>
            <a:r>
              <a:rPr lang="en-US" dirty="0" smtClean="0"/>
              <a:t>Drying of wet clothes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List 6 more physical changes</a:t>
            </a:r>
          </a:p>
          <a:p>
            <a:pPr lvl="1"/>
            <a:r>
              <a:rPr lang="en-US" dirty="0" smtClean="0"/>
              <a:t>Draw a picture for 4 of them…</a:t>
            </a:r>
          </a:p>
        </p:txBody>
      </p:sp>
      <p:sp>
        <p:nvSpPr>
          <p:cNvPr id="2048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Chemical Changes:</a:t>
            </a:r>
          </a:p>
          <a:p>
            <a:pPr lvl="1"/>
            <a:r>
              <a:rPr lang="en-US" dirty="0" smtClean="0"/>
              <a:t>Rusting of iron</a:t>
            </a:r>
          </a:p>
          <a:p>
            <a:pPr lvl="1"/>
            <a:r>
              <a:rPr lang="en-US" dirty="0" smtClean="0"/>
              <a:t>Darkening of apples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List 6 more chemical changes</a:t>
            </a:r>
          </a:p>
          <a:p>
            <a:pPr lvl="1"/>
            <a:r>
              <a:rPr lang="en-US" dirty="0" smtClean="0"/>
              <a:t>Draw a picture for 4 of them…</a:t>
            </a:r>
          </a:p>
        </p:txBody>
      </p:sp>
    </p:spTree>
    <p:extLst>
      <p:ext uri="{BB962C8B-B14F-4D97-AF65-F5344CB8AC3E}">
        <p14:creationId xmlns:p14="http://schemas.microsoft.com/office/powerpoint/2010/main" val="33447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Chapter Reviews!!!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4000" dirty="0" smtClean="0"/>
              <a:t>Pg. 184 #1-20</a:t>
            </a:r>
          </a:p>
        </p:txBody>
      </p:sp>
      <p:sp>
        <p:nvSpPr>
          <p:cNvPr id="21508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4000" dirty="0" smtClean="0"/>
              <a:t>Pg. 212 #1-21</a:t>
            </a:r>
          </a:p>
        </p:txBody>
      </p:sp>
    </p:spTree>
    <p:extLst>
      <p:ext uri="{BB962C8B-B14F-4D97-AF65-F5344CB8AC3E}">
        <p14:creationId xmlns:p14="http://schemas.microsoft.com/office/powerpoint/2010/main" val="391142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</a:t>
            </a:r>
            <a:r>
              <a:rPr lang="en-US" sz="4000" dirty="0" smtClean="0"/>
              <a:t>Chemical Formulas and Equations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Matter can undergo two kinds of changes:</a:t>
            </a:r>
          </a:p>
          <a:p>
            <a:pPr lvl="1"/>
            <a:r>
              <a:rPr lang="en-US" sz="2800" dirty="0"/>
              <a:t>Physical change</a:t>
            </a:r>
          </a:p>
          <a:p>
            <a:pPr lvl="2"/>
            <a:r>
              <a:rPr lang="en-US" sz="2400" dirty="0"/>
              <a:t>Affect its physical properties such as size, shape or its state of matter.</a:t>
            </a:r>
          </a:p>
          <a:p>
            <a:pPr lvl="2"/>
            <a:r>
              <a:rPr lang="en-US" sz="2400" dirty="0"/>
              <a:t>Example: water frozen to ice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Physical or Chemical Change?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1471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</a:t>
            </a:r>
            <a:r>
              <a:rPr lang="en-US" sz="4000" dirty="0" smtClean="0"/>
              <a:t>Chemical Formulas and Equations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Matter can undergo two kinds of changes:</a:t>
            </a:r>
          </a:p>
          <a:p>
            <a:pPr lvl="1"/>
            <a:r>
              <a:rPr lang="en-US" sz="2800" dirty="0"/>
              <a:t>Chemical change</a:t>
            </a:r>
          </a:p>
          <a:p>
            <a:pPr lvl="2"/>
            <a:r>
              <a:rPr lang="en-US" sz="2400" dirty="0"/>
              <a:t>Results in the formation of a new substance that has different properties from the original substance</a:t>
            </a:r>
          </a:p>
          <a:p>
            <a:pPr lvl="2"/>
            <a:r>
              <a:rPr lang="en-US" sz="2400" dirty="0"/>
              <a:t>Example: rust on a car, egg is fried, leaves turn colors, etc.</a:t>
            </a:r>
          </a:p>
          <a:p>
            <a:pPr lvl="2"/>
            <a:r>
              <a:rPr lang="en-US" sz="2400" dirty="0"/>
              <a:t>A process that produces chemical change is a </a:t>
            </a:r>
            <a:r>
              <a:rPr lang="en-US" sz="2400" u="sng" dirty="0"/>
              <a:t>chemical reaction</a:t>
            </a:r>
            <a:r>
              <a:rPr lang="en-US" sz="2400" dirty="0"/>
              <a:t>.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Physical or Chemical Change?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78848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</a:t>
            </a:r>
            <a:r>
              <a:rPr lang="en-US" sz="4000" dirty="0" smtClean="0"/>
              <a:t>Chemical Formulas and Equations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Can anything go through both changes?</a:t>
            </a:r>
          </a:p>
          <a:p>
            <a:pPr lvl="1"/>
            <a:r>
              <a:rPr lang="en-US" sz="2800" dirty="0"/>
              <a:t>Yes!</a:t>
            </a:r>
          </a:p>
          <a:p>
            <a:pPr lvl="2"/>
            <a:r>
              <a:rPr lang="en-US" sz="2400" dirty="0"/>
              <a:t>Example: Newspaper… crumple it up, after a long time it changes color, and then you could burn it!	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Physical or Chemical Change?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865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</a:t>
            </a:r>
            <a:r>
              <a:rPr lang="en-US" sz="4000" dirty="0" smtClean="0"/>
              <a:t>Chemical Formulas and Equations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A chemical equation describes what happens in a chemical reaction. </a:t>
            </a:r>
          </a:p>
          <a:p>
            <a:pPr lvl="1"/>
            <a:r>
              <a:rPr lang="en-US" sz="2800" dirty="0"/>
              <a:t>The </a:t>
            </a:r>
            <a:r>
              <a:rPr lang="en-US" sz="2800" u="sng" dirty="0"/>
              <a:t>chemical equation</a:t>
            </a:r>
            <a:r>
              <a:rPr lang="en-US" sz="2800" dirty="0"/>
              <a:t> identifies: </a:t>
            </a:r>
          </a:p>
          <a:p>
            <a:pPr lvl="2"/>
            <a:r>
              <a:rPr lang="en-US" sz="2400" u="sng" dirty="0"/>
              <a:t>Reactants</a:t>
            </a:r>
            <a:r>
              <a:rPr lang="en-US" sz="2400" dirty="0"/>
              <a:t> (starting materials) </a:t>
            </a:r>
          </a:p>
          <a:p>
            <a:pPr lvl="2"/>
            <a:r>
              <a:rPr lang="en-US" sz="2400" u="sng" dirty="0"/>
              <a:t>Products</a:t>
            </a:r>
            <a:r>
              <a:rPr lang="en-US" sz="2400" dirty="0"/>
              <a:t> (resulting substance)</a:t>
            </a:r>
          </a:p>
          <a:p>
            <a:pPr lvl="2"/>
            <a:r>
              <a:rPr lang="en-US" sz="2400" dirty="0"/>
              <a:t>The formulas of the participants </a:t>
            </a:r>
          </a:p>
          <a:p>
            <a:pPr lvl="2"/>
            <a:r>
              <a:rPr lang="en-US" sz="2400" dirty="0"/>
              <a:t>The phases of the participants (solid, liquid, gas) </a:t>
            </a:r>
          </a:p>
          <a:p>
            <a:pPr lvl="2"/>
            <a:r>
              <a:rPr lang="en-US" sz="2400" dirty="0"/>
              <a:t>The amount of each substance. 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Chemical Equations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1224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</a:t>
            </a:r>
            <a:r>
              <a:rPr lang="en-US" sz="4000" dirty="0" smtClean="0"/>
              <a:t>Chemical Formulas and Equations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Balancing a chemical equation refers to establishing the mathematical relationship between the quantity of reactants and products.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Chemical Equations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215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</a:t>
            </a:r>
            <a:r>
              <a:rPr lang="en-US" sz="4000" dirty="0" smtClean="0"/>
              <a:t>Chemical Formulas and Equations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r>
              <a:rPr lang="en-US" sz="3100" dirty="0"/>
              <a:t>Steps to Balancing a Chemical Equation</a:t>
            </a:r>
          </a:p>
          <a:p>
            <a:pPr lvl="1"/>
            <a:r>
              <a:rPr lang="en-US" sz="2800" dirty="0"/>
              <a:t>C</a:t>
            </a:r>
            <a:r>
              <a:rPr lang="en-US" sz="2800" baseline="-25000" dirty="0"/>
              <a:t>3</a:t>
            </a:r>
            <a:r>
              <a:rPr lang="en-US" sz="2800" dirty="0"/>
              <a:t>H</a:t>
            </a:r>
            <a:r>
              <a:rPr lang="en-US" sz="2800" baseline="-25000" dirty="0"/>
              <a:t>8</a:t>
            </a:r>
            <a:r>
              <a:rPr lang="en-US" sz="2800" dirty="0"/>
              <a:t> + O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CO</a:t>
            </a:r>
            <a:r>
              <a:rPr lang="en-US" sz="2800" baseline="-25000" dirty="0"/>
              <a:t>2</a:t>
            </a:r>
            <a:r>
              <a:rPr lang="en-US" sz="2800" dirty="0"/>
              <a:t> + 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</a:t>
            </a:r>
          </a:p>
          <a:p>
            <a:pPr lvl="2"/>
            <a:r>
              <a:rPr lang="en-US" dirty="0" smtClean="0"/>
              <a:t>Write </a:t>
            </a:r>
            <a:r>
              <a:rPr lang="en-US" dirty="0"/>
              <a:t>the unbalanced </a:t>
            </a:r>
            <a:r>
              <a:rPr lang="en-US" dirty="0" smtClean="0"/>
              <a:t>equation.</a:t>
            </a:r>
          </a:p>
          <a:p>
            <a:pPr lvl="2"/>
            <a:r>
              <a:rPr lang="en-US" dirty="0" smtClean="0"/>
              <a:t>Count </a:t>
            </a:r>
            <a:r>
              <a:rPr lang="en-US" dirty="0"/>
              <a:t>the number of atoms in each side (reactants and products) element by </a:t>
            </a:r>
            <a:r>
              <a:rPr lang="en-US" dirty="0" smtClean="0"/>
              <a:t>element.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Balancing Chemical Equations</a:t>
            </a:r>
            <a:endParaRPr lang="en-US" sz="3600" dirty="0"/>
          </a:p>
        </p:txBody>
      </p:sp>
      <p:pic>
        <p:nvPicPr>
          <p:cNvPr id="6" name="Picture 2" descr="http://physchem1.files.wordpress.com/2010/12/balancing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936"/>
          <a:stretch>
            <a:fillRect/>
          </a:stretch>
        </p:blipFill>
        <p:spPr bwMode="auto">
          <a:xfrm>
            <a:off x="2136648" y="4465046"/>
            <a:ext cx="5410200" cy="2269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522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</a:t>
            </a:r>
            <a:r>
              <a:rPr lang="en-US" sz="4000" dirty="0" smtClean="0"/>
              <a:t>Chemical Formulas and Equations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3432383"/>
          </a:xfrm>
        </p:spPr>
        <p:txBody>
          <a:bodyPr>
            <a:normAutofit/>
          </a:bodyPr>
          <a:lstStyle/>
          <a:p>
            <a:r>
              <a:rPr lang="en-US" sz="3100" dirty="0"/>
              <a:t>Steps to Balancing a Chemical Equation</a:t>
            </a:r>
          </a:p>
          <a:p>
            <a:pPr lvl="1"/>
            <a:r>
              <a:rPr lang="en-US" sz="2800" dirty="0"/>
              <a:t>C</a:t>
            </a:r>
            <a:r>
              <a:rPr lang="en-US" sz="2800" baseline="-25000" dirty="0"/>
              <a:t>3</a:t>
            </a:r>
            <a:r>
              <a:rPr lang="en-US" sz="2800" dirty="0"/>
              <a:t>H</a:t>
            </a:r>
            <a:r>
              <a:rPr lang="en-US" sz="2800" baseline="-25000" dirty="0"/>
              <a:t>8</a:t>
            </a:r>
            <a:r>
              <a:rPr lang="en-US" sz="2800" dirty="0"/>
              <a:t> + O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CO</a:t>
            </a:r>
            <a:r>
              <a:rPr lang="en-US" sz="2800" baseline="-25000" dirty="0"/>
              <a:t>2</a:t>
            </a:r>
            <a:r>
              <a:rPr lang="en-US" sz="2800" dirty="0"/>
              <a:t> + 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</a:t>
            </a:r>
          </a:p>
          <a:p>
            <a:pPr lvl="2"/>
            <a:r>
              <a:rPr lang="en-US" dirty="0"/>
              <a:t>Start with an element found in one compound on each side of the equation.  Change the </a:t>
            </a:r>
            <a:r>
              <a:rPr lang="en-US" u="sng" dirty="0"/>
              <a:t>coefficients</a:t>
            </a:r>
            <a:r>
              <a:rPr lang="en-US" dirty="0"/>
              <a:t> (#’s in front of the compound) so that the number of atoms of the element is the same on each side of the equation.</a:t>
            </a:r>
          </a:p>
          <a:p>
            <a:pPr lvl="2"/>
            <a:r>
              <a:rPr lang="en-US" dirty="0" smtClean="0"/>
              <a:t>Repeat </a:t>
            </a:r>
            <a:r>
              <a:rPr lang="en-US" dirty="0"/>
              <a:t>with all other elements in the chemical </a:t>
            </a:r>
            <a:r>
              <a:rPr lang="en-US" dirty="0" smtClean="0"/>
              <a:t>equation.</a:t>
            </a:r>
          </a:p>
          <a:p>
            <a:pPr lvl="2"/>
            <a:r>
              <a:rPr lang="en-US" dirty="0" smtClean="0"/>
              <a:t>Check </a:t>
            </a:r>
            <a:r>
              <a:rPr lang="en-US" dirty="0"/>
              <a:t>your work.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Balancing Chemical Equations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839929" y="5791201"/>
            <a:ext cx="60036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dirty="0"/>
              <a:t>C</a:t>
            </a:r>
            <a:r>
              <a:rPr lang="en-US" sz="3200" baseline="-25000" dirty="0"/>
              <a:t>3</a:t>
            </a:r>
            <a:r>
              <a:rPr lang="en-US" sz="3200" dirty="0"/>
              <a:t>H</a:t>
            </a:r>
            <a:r>
              <a:rPr lang="en-US" sz="3200" baseline="-25000" dirty="0"/>
              <a:t>8</a:t>
            </a:r>
            <a:r>
              <a:rPr lang="en-US" sz="3200" dirty="0"/>
              <a:t> + 5O</a:t>
            </a:r>
            <a:r>
              <a:rPr lang="en-US" sz="3200" baseline="-25000" dirty="0"/>
              <a:t>2</a:t>
            </a:r>
            <a:r>
              <a:rPr lang="en-US" sz="3200" dirty="0"/>
              <a:t> </a:t>
            </a:r>
            <a:r>
              <a:rPr lang="en-US" sz="3200" dirty="0">
                <a:sym typeface="Wingdings"/>
              </a:rPr>
              <a:t></a:t>
            </a:r>
            <a:r>
              <a:rPr lang="en-US" sz="3200" dirty="0"/>
              <a:t> 3CO</a:t>
            </a:r>
            <a:r>
              <a:rPr lang="en-US" sz="3200" baseline="-25000" dirty="0"/>
              <a:t>2</a:t>
            </a:r>
            <a:r>
              <a:rPr lang="en-US" sz="3200" dirty="0"/>
              <a:t> + 4H</a:t>
            </a:r>
            <a:r>
              <a:rPr lang="en-US" sz="3200" baseline="-25000" dirty="0"/>
              <a:t>2</a:t>
            </a:r>
            <a:r>
              <a:rPr lang="en-US" sz="3200" dirty="0"/>
              <a:t>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35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</a:t>
            </a:r>
            <a:r>
              <a:rPr lang="en-US" sz="4000" dirty="0" smtClean="0"/>
              <a:t>Chemical Formulas and Equations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Try these 3 equations on your own…</a:t>
            </a:r>
          </a:p>
          <a:p>
            <a:pPr lvl="1"/>
            <a:r>
              <a:rPr lang="en-US" sz="2800" dirty="0"/>
              <a:t>Ag + H</a:t>
            </a:r>
            <a:r>
              <a:rPr lang="en-US" sz="2800" baseline="-25000" dirty="0"/>
              <a:t>2</a:t>
            </a:r>
            <a:r>
              <a:rPr lang="en-US" sz="2800" dirty="0"/>
              <a:t>S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Ag</a:t>
            </a:r>
            <a:r>
              <a:rPr lang="en-US" sz="2800" baseline="-25000" dirty="0"/>
              <a:t>2</a:t>
            </a:r>
            <a:r>
              <a:rPr lang="en-US" sz="2800" dirty="0"/>
              <a:t>S + H</a:t>
            </a:r>
            <a:r>
              <a:rPr lang="en-US" sz="2800" baseline="-25000" dirty="0"/>
              <a:t>2</a:t>
            </a:r>
            <a:endParaRPr lang="en-US" sz="2800" dirty="0"/>
          </a:p>
          <a:p>
            <a:pPr lvl="1"/>
            <a:r>
              <a:rPr lang="en-US" sz="2800" dirty="0"/>
              <a:t>Na + AlCl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</a:t>
            </a:r>
            <a:r>
              <a:rPr lang="en-US" sz="2800" dirty="0" err="1"/>
              <a:t>NaCl</a:t>
            </a:r>
            <a:r>
              <a:rPr lang="en-US" sz="2800" dirty="0"/>
              <a:t> + Al</a:t>
            </a:r>
          </a:p>
          <a:p>
            <a:pPr lvl="1"/>
            <a:r>
              <a:rPr lang="en-US" sz="2800" dirty="0"/>
              <a:t>H</a:t>
            </a:r>
            <a:r>
              <a:rPr lang="en-US" sz="2800" baseline="-25000" dirty="0"/>
              <a:t>2</a:t>
            </a:r>
            <a:r>
              <a:rPr lang="en-US" sz="2800" dirty="0"/>
              <a:t>O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H</a:t>
            </a:r>
            <a:r>
              <a:rPr lang="en-US" sz="2800" baseline="-25000" dirty="0"/>
              <a:t>2</a:t>
            </a:r>
            <a:r>
              <a:rPr lang="en-US" sz="2800" dirty="0"/>
              <a:t>O + O</a:t>
            </a:r>
            <a:r>
              <a:rPr lang="en-US" sz="2800" baseline="-25000" dirty="0"/>
              <a:t>2</a:t>
            </a:r>
            <a:endParaRPr lang="en-US" sz="2800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Balancing Chemical Equations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5285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3912</TotalTime>
  <Words>818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Median</vt:lpstr>
      <vt:lpstr>Chapter Seven</vt:lpstr>
      <vt:lpstr>Section 1: Chemical Formulas and Equations</vt:lpstr>
      <vt:lpstr>Section 1: Chemical Formulas and Equations</vt:lpstr>
      <vt:lpstr>Section 1: Chemical Formulas and Equations</vt:lpstr>
      <vt:lpstr>Section 1: Chemical Formulas and Equations</vt:lpstr>
      <vt:lpstr>Section 1: Chemical Formulas and Equations</vt:lpstr>
      <vt:lpstr>Section 1: Chemical Formulas and Equations</vt:lpstr>
      <vt:lpstr>Section 1: Chemical Formulas and Equations</vt:lpstr>
      <vt:lpstr>Section 1: Chemical Formulas and Equations</vt:lpstr>
      <vt:lpstr>Section 1: Chemical Formulas and Equations</vt:lpstr>
      <vt:lpstr>Section 1: Chemical Formulas and Equations</vt:lpstr>
      <vt:lpstr>Section 2: Rates of Chemical Reactions</vt:lpstr>
      <vt:lpstr>Section 2: Rates of Chemical Reactions</vt:lpstr>
      <vt:lpstr>Section 2: Rates of Chemical Reactions</vt:lpstr>
      <vt:lpstr>Section 2: Rates of Chemical Reactions</vt:lpstr>
      <vt:lpstr>Make a list of Physical &amp; Chemical Changes</vt:lpstr>
      <vt:lpstr>Chapter Reviews!!!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91</cp:revision>
  <cp:lastPrinted>2012-11-20T19:53:02Z</cp:lastPrinted>
  <dcterms:created xsi:type="dcterms:W3CDTF">2012-08-12T20:01:25Z</dcterms:created>
  <dcterms:modified xsi:type="dcterms:W3CDTF">2013-02-27T17:44:13Z</dcterms:modified>
</cp:coreProperties>
</file>