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96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7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12/3/2012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err="1" smtClean="0"/>
              <a:t>SeveN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Weathering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Most organic matter in soil comes from plants.</a:t>
            </a:r>
          </a:p>
          <a:p>
            <a:pPr lvl="0"/>
            <a:r>
              <a:rPr lang="en-US" dirty="0"/>
              <a:t>After plant and animal materials gets into soil, fungi and bacteria cause it to decay.</a:t>
            </a:r>
          </a:p>
          <a:p>
            <a:pPr lvl="0"/>
            <a:r>
              <a:rPr lang="en-US" dirty="0"/>
              <a:t>The decayed organic matter turns into a dark-colored material called </a:t>
            </a:r>
            <a:r>
              <a:rPr lang="en-US" u="sng" dirty="0"/>
              <a:t>humus</a:t>
            </a:r>
            <a:r>
              <a:rPr lang="en-US" dirty="0"/>
              <a:t>, which serves as a source of nutrients for plants.</a:t>
            </a:r>
          </a:p>
          <a:p>
            <a:pPr marL="0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Composition of Soil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2815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000" u="sng" dirty="0"/>
              <a:t>Horizons</a:t>
            </a:r>
            <a:r>
              <a:rPr lang="en-US" sz="3000" dirty="0"/>
              <a:t> = the different layers of soil which form a </a:t>
            </a:r>
            <a:r>
              <a:rPr lang="en-US" sz="3000" u="sng" dirty="0"/>
              <a:t>soil profile</a:t>
            </a:r>
            <a:r>
              <a:rPr lang="en-US" sz="3000" dirty="0"/>
              <a:t>.</a:t>
            </a:r>
          </a:p>
          <a:p>
            <a:pPr lvl="0"/>
            <a:r>
              <a:rPr lang="en-US" sz="3200" dirty="0"/>
              <a:t>Horizon A</a:t>
            </a:r>
          </a:p>
          <a:p>
            <a:pPr lvl="1"/>
            <a:r>
              <a:rPr lang="en-US" sz="2800" dirty="0"/>
              <a:t>The top layer of soil</a:t>
            </a:r>
          </a:p>
          <a:p>
            <a:pPr lvl="1"/>
            <a:r>
              <a:rPr lang="en-US" sz="2800" u="sng" dirty="0"/>
              <a:t>Litter</a:t>
            </a:r>
            <a:r>
              <a:rPr lang="en-US" sz="2800" dirty="0"/>
              <a:t> might cover the top which consists of leaves, twigs, and other organic material that can be changed to humus.</a:t>
            </a:r>
          </a:p>
          <a:p>
            <a:pPr lvl="1"/>
            <a:r>
              <a:rPr lang="en-US" sz="2800" dirty="0"/>
              <a:t>Litter helps prevent erosion and evaporation of water from soil.</a:t>
            </a:r>
          </a:p>
          <a:p>
            <a:pPr lvl="1"/>
            <a:r>
              <a:rPr lang="en-US" sz="2800" dirty="0"/>
              <a:t>Typically the darkest soil layer.</a:t>
            </a:r>
          </a:p>
          <a:p>
            <a:pPr marL="0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354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Horizon B</a:t>
            </a:r>
          </a:p>
          <a:p>
            <a:pPr lvl="1"/>
            <a:r>
              <a:rPr lang="en-US" sz="2800" dirty="0"/>
              <a:t>Also known as sub soil and lighter in color.</a:t>
            </a:r>
          </a:p>
          <a:p>
            <a:pPr lvl="1"/>
            <a:r>
              <a:rPr lang="en-US" sz="2800" u="sng" dirty="0"/>
              <a:t>Leaching</a:t>
            </a:r>
            <a:r>
              <a:rPr lang="en-US" sz="2800" dirty="0"/>
              <a:t> is the removal of minerals that have been dissolved in water.</a:t>
            </a:r>
          </a:p>
          <a:p>
            <a:pPr lvl="0"/>
            <a:r>
              <a:rPr lang="en-US" sz="3200" dirty="0"/>
              <a:t>Horizon C</a:t>
            </a:r>
          </a:p>
          <a:p>
            <a:pPr lvl="1"/>
            <a:r>
              <a:rPr lang="en-US" sz="2800" dirty="0"/>
              <a:t>Consists of partially weathered rock </a:t>
            </a:r>
            <a:r>
              <a:rPr lang="en-US" sz="2800" dirty="0" smtClean="0"/>
              <a:t>and </a:t>
            </a:r>
            <a:r>
              <a:rPr lang="en-US" sz="2800" dirty="0"/>
              <a:t>is the bottom horizon in a soil profile.</a:t>
            </a:r>
          </a:p>
          <a:p>
            <a:pPr lvl="1"/>
            <a:r>
              <a:rPr lang="en-US" sz="2800" dirty="0"/>
              <a:t>Does not contain much organic matter</a:t>
            </a:r>
          </a:p>
          <a:p>
            <a:pPr lvl="1"/>
            <a:r>
              <a:rPr lang="en-US" sz="2800" dirty="0"/>
              <a:t>Lightest in color</a:t>
            </a:r>
          </a:p>
          <a:p>
            <a:pPr marL="0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5056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2562395"/>
            <a:ext cx="3362037" cy="37878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084" y="2395299"/>
            <a:ext cx="3125169" cy="393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629" y="2863274"/>
            <a:ext cx="5802237" cy="32780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There are 4 classes of soil structure</a:t>
            </a:r>
          </a:p>
          <a:p>
            <a:pPr lvl="1"/>
            <a:r>
              <a:rPr lang="en-US" sz="2800" dirty="0" smtClean="0"/>
              <a:t>Granular</a:t>
            </a:r>
          </a:p>
          <a:p>
            <a:pPr lvl="1"/>
            <a:r>
              <a:rPr lang="en-US" sz="2800" dirty="0" smtClean="0"/>
              <a:t>Platy</a:t>
            </a:r>
            <a:endParaRPr lang="en-US" sz="2800" dirty="0"/>
          </a:p>
          <a:p>
            <a:pPr lvl="1"/>
            <a:r>
              <a:rPr lang="en-US" sz="2800" dirty="0" smtClean="0"/>
              <a:t>Blocky</a:t>
            </a:r>
          </a:p>
          <a:p>
            <a:pPr lvl="1"/>
            <a:r>
              <a:rPr lang="en-US" sz="2800" dirty="0" smtClean="0"/>
              <a:t>Prismatic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8237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Granular: common in surface soils with high organic content glues minerals together.</a:t>
            </a:r>
          </a:p>
          <a:p>
            <a:r>
              <a:rPr lang="en-US" sz="3100" dirty="0"/>
              <a:t>Platy: found in subsurface soils that have been leached or compacted by animals or machinery</a:t>
            </a:r>
            <a:r>
              <a:rPr lang="en-US" sz="3100" dirty="0" smtClean="0"/>
              <a:t>.</a:t>
            </a:r>
            <a:endParaRPr lang="en-US" sz="3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4705441"/>
            <a:ext cx="3714173" cy="16278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527" y="4475187"/>
            <a:ext cx="3090719" cy="20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3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Blocky: common in sub soil or surface soils with high clay content, which shrinks and swells, producing cracks.</a:t>
            </a:r>
          </a:p>
          <a:p>
            <a:r>
              <a:rPr lang="en-US" sz="2800" dirty="0"/>
              <a:t>Prismatic: found in B horizons and are very dense and difficult for plant roots to penetrate.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Soil Profile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4537661"/>
            <a:ext cx="2969860" cy="21968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784" y="4498971"/>
            <a:ext cx="3378616" cy="227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3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Soil Erosion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Soil erodes when it is moved from the place where it formed.</a:t>
            </a:r>
          </a:p>
          <a:p>
            <a:pPr lvl="0"/>
            <a:r>
              <a:rPr lang="en-US" sz="3200" dirty="0"/>
              <a:t>Erosion can be caused by:</a:t>
            </a:r>
          </a:p>
          <a:p>
            <a:pPr lvl="1"/>
            <a:r>
              <a:rPr lang="en-US" sz="2800" dirty="0"/>
              <a:t>Water</a:t>
            </a:r>
          </a:p>
          <a:p>
            <a:pPr lvl="1"/>
            <a:r>
              <a:rPr lang="en-US" sz="2800" dirty="0"/>
              <a:t>Wind</a:t>
            </a:r>
          </a:p>
          <a:p>
            <a:pPr lvl="1"/>
            <a:r>
              <a:rPr lang="en-US" sz="2800" dirty="0"/>
              <a:t>Agricultural Cultivation</a:t>
            </a:r>
          </a:p>
          <a:p>
            <a:pPr lvl="1"/>
            <a:r>
              <a:rPr lang="en-US" sz="2800" dirty="0"/>
              <a:t>Forest Harvesting</a:t>
            </a:r>
          </a:p>
          <a:p>
            <a:pPr lvl="1"/>
            <a:r>
              <a:rPr lang="en-US" sz="2800" dirty="0"/>
              <a:t>Overgrazing</a:t>
            </a:r>
          </a:p>
          <a:p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Causes and Effects of Soil Erosion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6473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Soil Erosion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People can do several things to prevent erosion and conserve soil.</a:t>
            </a:r>
          </a:p>
          <a:p>
            <a:pPr lvl="1"/>
            <a:r>
              <a:rPr lang="en-US" sz="2800" dirty="0"/>
              <a:t>Plant belts of trees to break the force of wind</a:t>
            </a:r>
          </a:p>
          <a:p>
            <a:pPr lvl="1"/>
            <a:r>
              <a:rPr lang="en-US" sz="2800" dirty="0"/>
              <a:t>Grazing management</a:t>
            </a:r>
          </a:p>
          <a:p>
            <a:pPr lvl="0"/>
            <a:r>
              <a:rPr lang="en-US" sz="2800" dirty="0"/>
              <a:t>Using </a:t>
            </a:r>
            <a:r>
              <a:rPr lang="en-US" sz="2800" u="sng" dirty="0"/>
              <a:t>no-till farming</a:t>
            </a:r>
            <a:r>
              <a:rPr lang="en-US" sz="2800" dirty="0"/>
              <a:t> where plant stalks are left in the field after harvesting and the next year’s crop is planted within the stalks without plowing.</a:t>
            </a:r>
          </a:p>
          <a:p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Preventing Soil Erosion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2265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Soil Erosion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On gentle slopes, planting along the natural contours of the land is called </a:t>
            </a:r>
            <a:r>
              <a:rPr lang="en-US" sz="2800" u="sng" dirty="0"/>
              <a:t>contour farming</a:t>
            </a:r>
            <a:r>
              <a:rPr lang="en-US" sz="2800" dirty="0"/>
              <a:t>.</a:t>
            </a:r>
          </a:p>
          <a:p>
            <a:pPr lvl="0"/>
            <a:r>
              <a:rPr lang="en-US" sz="2800" u="sng" dirty="0"/>
              <a:t>Terracing</a:t>
            </a:r>
            <a:r>
              <a:rPr lang="en-US" sz="2800" dirty="0"/>
              <a:t> is a method in which steep-sided, level topped areas are built onto the sides of the steep hills and mountains so that crops can be grown.</a:t>
            </a:r>
          </a:p>
          <a:p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Preventing Soil Erosion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432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Surface processes that work to break down rock are called </a:t>
            </a:r>
            <a:r>
              <a:rPr lang="en-US" u="sng" dirty="0"/>
              <a:t>weathering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Weathering breaks rock into smaller and smaller pieces, such as sand, silt, and clay.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Weathering and Its Effect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Eight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Erosion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3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Erosion</a:t>
            </a:r>
            <a:r>
              <a:rPr lang="en-US" sz="3200" dirty="0"/>
              <a:t> is a process that wears away surface materials and moves them from one place to another.</a:t>
            </a:r>
          </a:p>
          <a:p>
            <a:pPr lvl="0"/>
            <a:r>
              <a:rPr lang="en-US" sz="3200" dirty="0"/>
              <a:t>Types of erosion</a:t>
            </a:r>
          </a:p>
          <a:p>
            <a:pPr lvl="1"/>
            <a:r>
              <a:rPr lang="en-US" sz="2800" dirty="0"/>
              <a:t>Gravity</a:t>
            </a:r>
          </a:p>
          <a:p>
            <a:pPr lvl="1"/>
            <a:r>
              <a:rPr lang="en-US" sz="2800" dirty="0"/>
              <a:t>Glaciers</a:t>
            </a:r>
          </a:p>
          <a:p>
            <a:pPr lvl="1"/>
            <a:r>
              <a:rPr lang="en-US" sz="2800" dirty="0"/>
              <a:t>Water</a:t>
            </a:r>
          </a:p>
          <a:p>
            <a:pPr lvl="1"/>
            <a:r>
              <a:rPr lang="en-US" sz="2800" dirty="0" smtClean="0"/>
              <a:t>Wind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Erosion and Deposition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91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Gravity is the force of attraction that pulls all objects toward Earth’s center.</a:t>
            </a:r>
          </a:p>
          <a:p>
            <a:pPr lvl="0"/>
            <a:r>
              <a:rPr lang="en-US" sz="2800" dirty="0"/>
              <a:t>Water and wind erode materials only when they have enough energy of motion to do work.</a:t>
            </a:r>
          </a:p>
          <a:p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Erosion and Deposition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319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Glacial erosion works differently by slowly moving sediment that is trapped in solid ice.</a:t>
            </a:r>
          </a:p>
          <a:p>
            <a:pPr lvl="0"/>
            <a:r>
              <a:rPr lang="en-US" sz="2800" dirty="0"/>
              <a:t>Agents of erosion drop the sediments they are carrying as they lose energy and this is called </a:t>
            </a:r>
            <a:r>
              <a:rPr lang="en-US" sz="2800" u="sng" dirty="0"/>
              <a:t>deposition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Erosion and Deposition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342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/>
              <a:t>A </a:t>
            </a:r>
            <a:r>
              <a:rPr lang="en-US" sz="2800" u="sng" dirty="0"/>
              <a:t>mass movement</a:t>
            </a:r>
            <a:r>
              <a:rPr lang="en-US" sz="2800" dirty="0"/>
              <a:t> is any type of erosion that happens as gravity moves materials </a:t>
            </a:r>
            <a:r>
              <a:rPr lang="en-US" sz="2800" dirty="0" smtClean="0"/>
              <a:t>downslope.</a:t>
            </a:r>
          </a:p>
          <a:p>
            <a:pPr marL="457200" lvl="1" indent="-4572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 smtClean="0"/>
              <a:t>Common </a:t>
            </a:r>
            <a:r>
              <a:rPr lang="en-US" sz="2800" dirty="0"/>
              <a:t>types of mass movement include slump, creep, rock falls, rockslides, and mud flows.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 Movement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94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229100" cy="4495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 a mass of material slips down along a curved surface, the mass movement is called </a:t>
            </a:r>
            <a:r>
              <a:rPr lang="en-US" sz="2800" u="sng" dirty="0"/>
              <a:t>slump</a:t>
            </a:r>
            <a:r>
              <a:rPr lang="en-US" sz="2800" dirty="0"/>
              <a:t>.</a:t>
            </a:r>
          </a:p>
          <a:p>
            <a:r>
              <a:rPr lang="en-US" sz="2800" dirty="0"/>
              <a:t>When a slope becomes too steep, the base material no longer can support the rock and sediment above it and the rock and soil slip downslope.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 Movement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725" y="3007956"/>
            <a:ext cx="3904323" cy="258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81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u="sng" dirty="0"/>
              <a:t>Creep</a:t>
            </a:r>
            <a:r>
              <a:rPr lang="en-US" sz="2800" dirty="0"/>
              <a:t> occurs when sediments slowly shift their positions </a:t>
            </a:r>
            <a:r>
              <a:rPr lang="en-US" sz="2800" dirty="0" smtClean="0"/>
              <a:t>downhill.</a:t>
            </a:r>
          </a:p>
          <a:p>
            <a:r>
              <a:rPr lang="en-US" sz="2800" dirty="0"/>
              <a:t>Rock falls happen when blocks of rock break loose from a steep slope and tumble through the air.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 Movement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309" y="4413707"/>
            <a:ext cx="2958363" cy="201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Rockslides occur when layers of rock – usually steep layers – slip downslope suddenly.</a:t>
            </a:r>
          </a:p>
          <a:p>
            <a:pPr marL="342900" lvl="1" indent="-3429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Mudflows usually occur in areas that have thick layers of loose sediments and water flowing down a slope.</a:t>
            </a:r>
          </a:p>
          <a:p>
            <a:pPr marL="342900" lvl="1" indent="-3429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Mudflows, rock slides, rock falls, creep, and slump are similar in that they all depend on gravity to make them happen.</a:t>
            </a:r>
          </a:p>
          <a:p>
            <a:pPr marL="457200" lvl="1" indent="-457200">
              <a:spcBef>
                <a:spcPts val="700"/>
              </a:spcBef>
              <a:buClr>
                <a:schemeClr val="accent2"/>
              </a:buClr>
              <a:buSzPct val="60000"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 Movement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237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1: Erosion by Gravity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" y="3024981"/>
            <a:ext cx="3599007" cy="2699255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 Movement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2460930"/>
            <a:ext cx="3526831" cy="352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9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/>
              <a:t>A large mass of ice and snow moving on land under its own weight is a </a:t>
            </a:r>
            <a:r>
              <a:rPr lang="en-US" sz="3200" u="sng" dirty="0"/>
              <a:t>glacier</a:t>
            </a:r>
            <a:r>
              <a:rPr lang="en-US" sz="3200" dirty="0"/>
              <a:t>.</a:t>
            </a:r>
          </a:p>
          <a:p>
            <a:pPr lvl="0"/>
            <a:r>
              <a:rPr lang="en-US" sz="3200" dirty="0"/>
              <a:t>As glaciers pass over land, they erode it, changing features on the surface.</a:t>
            </a:r>
          </a:p>
          <a:p>
            <a:pPr lvl="0"/>
            <a:r>
              <a:rPr lang="en-US" sz="3200" dirty="0"/>
              <a:t>When the water refreezes, cracks expand and the rock fractures.</a:t>
            </a:r>
          </a:p>
          <a:p>
            <a:pPr lvl="0"/>
            <a:r>
              <a:rPr lang="en-US" sz="3200" dirty="0"/>
              <a:t>The ice then lifts pieces of the rock out, which is a process called </a:t>
            </a:r>
            <a:r>
              <a:rPr lang="en-US" sz="3200" u="sng" dirty="0"/>
              <a:t>plucking</a:t>
            </a:r>
            <a:r>
              <a:rPr lang="en-US" sz="3200" dirty="0"/>
              <a:t>.</a:t>
            </a:r>
          </a:p>
          <a:p>
            <a:pPr lvl="0"/>
            <a:r>
              <a:rPr lang="en-US" sz="3200" dirty="0"/>
              <a:t>Plucked rock fragments and sand at the base scrape the soil and bedrock eroding the ground.</a:t>
            </a:r>
          </a:p>
          <a:p>
            <a:pPr marL="457200" lvl="1" indent="-457200">
              <a:spcBef>
                <a:spcPts val="700"/>
              </a:spcBef>
              <a:buClr>
                <a:schemeClr val="accent2"/>
              </a:buClr>
              <a:buSzPct val="60000"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Ice Eroding Rock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620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Soil texture influences virtually all mechanical and chemical processes in the soil, including the ability to hold moisture and nutrients.</a:t>
            </a:r>
          </a:p>
          <a:p>
            <a:pPr lvl="0"/>
            <a:r>
              <a:rPr lang="en-US" sz="3200" dirty="0"/>
              <a:t>There are two kinds of weathering:</a:t>
            </a:r>
          </a:p>
          <a:p>
            <a:pPr lvl="1"/>
            <a:r>
              <a:rPr lang="en-US" sz="2800" dirty="0"/>
              <a:t>Mechanical weathering</a:t>
            </a:r>
          </a:p>
          <a:p>
            <a:pPr lvl="1"/>
            <a:r>
              <a:rPr lang="en-US" sz="2800" dirty="0"/>
              <a:t>Chemical weathering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Weathering and Its Effect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222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When glaciers begin to melt, sediment is dropped on the land.</a:t>
            </a:r>
          </a:p>
          <a:p>
            <a:pPr lvl="0"/>
            <a:r>
              <a:rPr lang="en-US" sz="2800" dirty="0"/>
              <a:t>A mixture of boulders, sand, clay, and silt that is left behind is called </a:t>
            </a:r>
            <a:r>
              <a:rPr lang="en-US" sz="2800" u="sng" dirty="0"/>
              <a:t>till</a:t>
            </a:r>
            <a:r>
              <a:rPr lang="en-US" sz="2800" dirty="0"/>
              <a:t>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Ice Depositing Sediments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9136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Till is deposited at the end of a glacier when it is not moving forward but material that is piled up as a big ridge along the sides of the glacier’s path is called </a:t>
            </a:r>
            <a:r>
              <a:rPr lang="en-US" sz="2800" u="sng" dirty="0"/>
              <a:t>moraine</a:t>
            </a:r>
            <a:r>
              <a:rPr lang="en-US" sz="2800" dirty="0"/>
              <a:t>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Ice Depositing Sediments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054" y="3777674"/>
            <a:ext cx="3589866" cy="269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4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Material that is deposited by the melt-water from a glacier, most often beyond the end of it is called </a:t>
            </a:r>
            <a:r>
              <a:rPr lang="en-US" sz="2800" u="sng" dirty="0"/>
              <a:t>outwash.</a:t>
            </a:r>
            <a:endParaRPr lang="en-US" sz="2800" dirty="0"/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Ice Depositing Sediments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411" y="3445927"/>
            <a:ext cx="4688754" cy="314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1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There are two different types of glaciers</a:t>
            </a:r>
          </a:p>
          <a:p>
            <a:pPr lvl="1"/>
            <a:r>
              <a:rPr lang="en-US" sz="2800" dirty="0"/>
              <a:t>Continental</a:t>
            </a:r>
          </a:p>
          <a:p>
            <a:pPr lvl="1"/>
            <a:r>
              <a:rPr lang="en-US" sz="2800" dirty="0"/>
              <a:t>Valley</a:t>
            </a:r>
          </a:p>
          <a:p>
            <a:pPr lvl="0"/>
            <a:r>
              <a:rPr lang="en-US" sz="2800" dirty="0"/>
              <a:t>Continental glaciers are big , thick masses that are made from ice and snow that make up about 10% of Earth.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Glaciers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1486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2: Glaciers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Valley glaciers are smaller glaciers that grow and creep along mountain sides and valleys.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Glaciers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912" y="3402062"/>
            <a:ext cx="2615851" cy="31673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203" y="3942868"/>
            <a:ext cx="3214244" cy="208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2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When air moves, it picks up loose material and transports it to other places.</a:t>
            </a:r>
          </a:p>
          <a:p>
            <a:pPr lvl="0"/>
            <a:r>
              <a:rPr lang="en-US" sz="2800" dirty="0"/>
              <a:t>Air is different from other erosional forces because it usually cannot pick up heavy sediments.</a:t>
            </a:r>
          </a:p>
          <a:p>
            <a:pPr lvl="0"/>
            <a:r>
              <a:rPr lang="en-US" sz="2800" dirty="0"/>
              <a:t>Wind erodes Earth’s surface in two ways</a:t>
            </a:r>
          </a:p>
          <a:p>
            <a:pPr lvl="1"/>
            <a:r>
              <a:rPr lang="en-US" sz="2800" dirty="0"/>
              <a:t>Deflation</a:t>
            </a:r>
          </a:p>
          <a:p>
            <a:pPr lvl="1"/>
            <a:r>
              <a:rPr lang="en-US" sz="2800" dirty="0"/>
              <a:t>Abrasion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Wind Erosion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372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402697" cy="4495800"/>
          </a:xfrm>
        </p:spPr>
        <p:txBody>
          <a:bodyPr>
            <a:normAutofit/>
          </a:bodyPr>
          <a:lstStyle/>
          <a:p>
            <a:pPr lvl="0"/>
            <a:r>
              <a:rPr lang="en-US" sz="2800" u="sng" dirty="0"/>
              <a:t>Deflation</a:t>
            </a:r>
            <a:r>
              <a:rPr lang="en-US" sz="2800" dirty="0"/>
              <a:t> blows across loose sediment removing small particles such as silt and sand.</a:t>
            </a:r>
          </a:p>
          <a:p>
            <a:pPr lvl="0"/>
            <a:r>
              <a:rPr lang="en-US" sz="2800" dirty="0"/>
              <a:t>When windblown sediment strikes rock, the surface of the rock gets scraped and worn away by a process called </a:t>
            </a:r>
            <a:r>
              <a:rPr lang="en-US" sz="2800" u="sng" dirty="0"/>
              <a:t>abrasion</a:t>
            </a:r>
            <a:r>
              <a:rPr lang="en-US" sz="2800" dirty="0"/>
              <a:t>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Wind Erosion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816" y="4229469"/>
            <a:ext cx="3333750" cy="2505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65" y="1641381"/>
            <a:ext cx="1867051" cy="247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28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Deflation and abrasion happen to all land surfaces but occur mostly in deserts, beaches, and plowed fields.</a:t>
            </a:r>
          </a:p>
          <a:p>
            <a:pPr lvl="0"/>
            <a:r>
              <a:rPr lang="en-US" sz="2800" dirty="0"/>
              <a:t>One of the best ways to slow or stop wind erosion is to plant vegetation.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Wind Erosion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73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dirty="0"/>
              <a:t>Over time, these wind blown deposits develop into landforms, such as dunes and loess.</a:t>
            </a:r>
          </a:p>
          <a:p>
            <a:r>
              <a:rPr lang="en-US" sz="2800" u="sng" dirty="0"/>
              <a:t>Loess</a:t>
            </a:r>
            <a:r>
              <a:rPr lang="en-US" sz="2800" dirty="0"/>
              <a:t> is windblown deposit of tightly packed, fine-grained sediments, which settle on hilltops in valleys.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Deposition by Wind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872" y="4237959"/>
            <a:ext cx="3923145" cy="241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7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</a:t>
            </a:r>
            <a:r>
              <a:rPr lang="en-US" dirty="0" smtClean="0"/>
              <a:t>3: 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2800" u="sng" dirty="0"/>
              <a:t>Dunes</a:t>
            </a:r>
            <a:r>
              <a:rPr lang="en-US" sz="2800" dirty="0"/>
              <a:t> are mounds of sediments that are drifted by the wind and are most common in desert areas.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Deposition by Wind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489" y="3505354"/>
            <a:ext cx="4067637" cy="270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6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/>
              <a:t>Mechanical weathering</a:t>
            </a:r>
            <a:r>
              <a:rPr lang="en-US" dirty="0"/>
              <a:t> occurs when rocks are broken apart by physical processes.</a:t>
            </a:r>
          </a:p>
          <a:p>
            <a:r>
              <a:rPr lang="en-US" dirty="0"/>
              <a:t>Growing plants, burrowing animals, and expanding ice are some of the things that can mechanically weather rocks.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Mechanical Weathering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127" y="4234976"/>
            <a:ext cx="3343564" cy="239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41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Water and nutrients that collect in the cracks of rocks result in conditions in which plants can grow. As the roots grow, they enlarge the </a:t>
            </a:r>
            <a:r>
              <a:rPr lang="en-US" dirty="0" smtClean="0"/>
              <a:t>cracks.</a:t>
            </a:r>
          </a:p>
          <a:p>
            <a:r>
              <a:rPr lang="en-US" dirty="0"/>
              <a:t>Burrowing animals also cause mechanical weathering by loosening sediments and pushing it to the surface.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Mechanical Weathering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396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/>
              <a:t>Ice wedging</a:t>
            </a:r>
            <a:r>
              <a:rPr lang="en-US" dirty="0"/>
              <a:t> occurs in temperate and cold climates where water enters cracks in rocks and freezes.</a:t>
            </a:r>
          </a:p>
          <a:p>
            <a:r>
              <a:rPr lang="en-US" dirty="0"/>
              <a:t>Because water expands when it turns to ice, pressure builds up in the cracks and it breaks apart the rocks.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Mechanical Weathering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81" y="4246390"/>
            <a:ext cx="3953164" cy="238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9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/>
              <a:t>The second type of weathering, </a:t>
            </a:r>
            <a:r>
              <a:rPr lang="en-US" u="sng" dirty="0"/>
              <a:t>chemical weathering</a:t>
            </a:r>
            <a:r>
              <a:rPr lang="en-US" dirty="0"/>
              <a:t>, occurs when chemical reactions dissolve or alter the minerals in rocks or change them into different minerals.</a:t>
            </a:r>
          </a:p>
          <a:p>
            <a:r>
              <a:rPr lang="en-US" dirty="0"/>
              <a:t>This occurs mostly at or near the Earth’s surface</a:t>
            </a:r>
            <a:r>
              <a:rPr lang="en-US" dirty="0" smtClean="0"/>
              <a:t>.</a:t>
            </a:r>
          </a:p>
          <a:p>
            <a:pPr lvl="1"/>
            <a:r>
              <a:rPr lang="en-US" sz="2700" dirty="0"/>
              <a:t>Natural Acids</a:t>
            </a:r>
          </a:p>
          <a:p>
            <a:pPr lvl="1"/>
            <a:r>
              <a:rPr lang="en-US" sz="2700" dirty="0"/>
              <a:t>Plant </a:t>
            </a:r>
            <a:r>
              <a:rPr lang="en-US" sz="2700" dirty="0" smtClean="0"/>
              <a:t>Acids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800" u="sng" dirty="0"/>
              <a:t>Oxidation</a:t>
            </a:r>
            <a:r>
              <a:rPr lang="en-US" sz="2800" dirty="0"/>
              <a:t> occurs when some materials are exposed to oxygen and water.</a:t>
            </a:r>
          </a:p>
          <a:p>
            <a:endParaRPr lang="en-US" sz="3000" dirty="0"/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Chemical Weathering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541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Weathering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 smtClean="0"/>
              <a:t>Climate</a:t>
            </a:r>
            <a:r>
              <a:rPr lang="en-US" dirty="0" smtClean="0"/>
              <a:t> </a:t>
            </a:r>
            <a:r>
              <a:rPr lang="en-US" dirty="0"/>
              <a:t>is the pattern of weather that occurs in a particular area over many </a:t>
            </a:r>
            <a:r>
              <a:rPr lang="en-US" dirty="0" smtClean="0"/>
              <a:t>years.</a:t>
            </a:r>
          </a:p>
          <a:p>
            <a:pPr lvl="1"/>
            <a:r>
              <a:rPr lang="en-US" dirty="0" smtClean="0"/>
              <a:t>Cold </a:t>
            </a:r>
            <a:r>
              <a:rPr lang="en-US" dirty="0"/>
              <a:t>climates = mechanical weathering (ex. ice </a:t>
            </a:r>
            <a:r>
              <a:rPr lang="en-US" dirty="0" smtClean="0"/>
              <a:t>wedging)</a:t>
            </a:r>
          </a:p>
          <a:p>
            <a:pPr lvl="1"/>
            <a:r>
              <a:rPr lang="en-US" dirty="0" smtClean="0"/>
              <a:t>Warmer </a:t>
            </a:r>
            <a:r>
              <a:rPr lang="en-US" dirty="0"/>
              <a:t>climates = chemical weathering 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Effects of Climate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5783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Nature of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642843" cy="4495800"/>
          </a:xfrm>
        </p:spPr>
        <p:txBody>
          <a:bodyPr>
            <a:normAutofit/>
          </a:bodyPr>
          <a:lstStyle/>
          <a:p>
            <a:pPr lvl="0"/>
            <a:r>
              <a:rPr lang="en-US" u="sng" dirty="0"/>
              <a:t>Soil</a:t>
            </a:r>
            <a:r>
              <a:rPr lang="en-US" dirty="0"/>
              <a:t> is a mixture of weathered rock, decayed organic matter, mineral fragments, water, and air.</a:t>
            </a:r>
          </a:p>
          <a:p>
            <a:pPr lvl="0"/>
            <a:r>
              <a:rPr lang="en-US" dirty="0"/>
              <a:t>Climate, slope, types of rock, types of vegetation, and length of time that rock has been weathering all affect the formation of soil.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Soil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396" y="1899999"/>
            <a:ext cx="3648652" cy="283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2913</TotalTime>
  <Words>1615</Words>
  <Application>Microsoft Office PowerPoint</Application>
  <PresentationFormat>On-screen Show (4:3)</PresentationFormat>
  <Paragraphs>184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Median</vt:lpstr>
      <vt:lpstr>Chapter SeveN</vt:lpstr>
      <vt:lpstr>Section 1: Weathering</vt:lpstr>
      <vt:lpstr>Section 1: Weathering</vt:lpstr>
      <vt:lpstr>Section 1: Weathering</vt:lpstr>
      <vt:lpstr>Section 1: Weathering</vt:lpstr>
      <vt:lpstr>Section 1: Weathering</vt:lpstr>
      <vt:lpstr>Section 1: Weathering</vt:lpstr>
      <vt:lpstr>Section 1: Weathering</vt:lpstr>
      <vt:lpstr>Section 2: The Nature of Soil</vt:lpstr>
      <vt:lpstr>Section 2: The Nature of Soil</vt:lpstr>
      <vt:lpstr>Section 2: The Nature of Soil</vt:lpstr>
      <vt:lpstr>Section 2: The Nature of Soil</vt:lpstr>
      <vt:lpstr>Section 2: The Nature of Soil</vt:lpstr>
      <vt:lpstr>Section 2: The Nature of Soil</vt:lpstr>
      <vt:lpstr>Section 2: The Nature of Soil</vt:lpstr>
      <vt:lpstr>Section 2: The Nature of Soil</vt:lpstr>
      <vt:lpstr>Section 3: Soil Erosion</vt:lpstr>
      <vt:lpstr>Section 3: Soil Erosion</vt:lpstr>
      <vt:lpstr>Section 3: Soil Erosion</vt:lpstr>
      <vt:lpstr>Chapter Eight</vt:lpstr>
      <vt:lpstr>Section 1: Erosion by Gravity</vt:lpstr>
      <vt:lpstr>Section 1: Erosion by Gravity</vt:lpstr>
      <vt:lpstr>Section 1: Erosion by Gravity</vt:lpstr>
      <vt:lpstr>Section 1: Erosion by Gravity</vt:lpstr>
      <vt:lpstr>Section 1: Erosion by Gravity</vt:lpstr>
      <vt:lpstr>Section 1: Erosion by Gravity</vt:lpstr>
      <vt:lpstr>Section 1: Erosion by Gravity</vt:lpstr>
      <vt:lpstr>Section 1: Erosion by Gravity</vt:lpstr>
      <vt:lpstr>Section 2: Glaciers</vt:lpstr>
      <vt:lpstr>Section 2: Glaciers</vt:lpstr>
      <vt:lpstr>Section 2: Glaciers</vt:lpstr>
      <vt:lpstr>Section 2: Glaciers</vt:lpstr>
      <vt:lpstr>Section 2: Glaciers</vt:lpstr>
      <vt:lpstr>Section 2: Glaciers</vt:lpstr>
      <vt:lpstr>Section 3: Wind</vt:lpstr>
      <vt:lpstr>Section 3: Wind</vt:lpstr>
      <vt:lpstr>Section 3: Wind</vt:lpstr>
      <vt:lpstr>Section 3: Wind</vt:lpstr>
      <vt:lpstr>Section 3: Wind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73</cp:revision>
  <dcterms:created xsi:type="dcterms:W3CDTF">2012-08-12T20:01:25Z</dcterms:created>
  <dcterms:modified xsi:type="dcterms:W3CDTF">2012-12-03T18:58:46Z</dcterms:modified>
</cp:coreProperties>
</file>