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6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7" r:id="rId9"/>
    <p:sldId id="266" r:id="rId10"/>
    <p:sldId id="268" r:id="rId11"/>
    <p:sldId id="269" r:id="rId12"/>
    <p:sldId id="270" r:id="rId13"/>
    <p:sldId id="271" r:id="rId14"/>
    <p:sldId id="272" r:id="rId15"/>
    <p:sldId id="273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</p:sldIdLst>
  <p:sldSz cx="9144000" cy="6858000" type="screen4x3"/>
  <p:notesSz cx="6858000" cy="92122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22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7" autoAdjust="0"/>
    <p:restoredTop sz="94660"/>
  </p:normalViewPr>
  <p:slideViewPr>
    <p:cSldViewPr snapToGrid="0" snapToObjects="1">
      <p:cViewPr>
        <p:scale>
          <a:sx n="100" d="100"/>
          <a:sy n="100" d="100"/>
        </p:scale>
        <p:origin x="-25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655977-F113-4F1B-AE3B-5104000A7F12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0051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50051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58B5E0-1E2A-45C3-A467-0AC595551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839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3/21/2013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3/21/2013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3/21/2013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3/21/2013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3/21/2013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3/21/2013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Eight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Substances, Mixtures, and Solubility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6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What is a Solution?</a:t>
            </a:r>
            <a:endParaRPr lang="en-US" sz="4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Solutions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2041237"/>
            <a:ext cx="8153400" cy="4692072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Precipitate</a:t>
            </a:r>
            <a:r>
              <a:rPr lang="en-US" sz="3200" dirty="0"/>
              <a:t> = some substances can be combined (bonded) to fall out of a liquid as a solid </a:t>
            </a:r>
          </a:p>
          <a:p>
            <a:pPr lvl="1"/>
            <a:r>
              <a:rPr lang="en-US" sz="2800" dirty="0"/>
              <a:t>Example: soap scum that forms when minerals in water react with soap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92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What is a Solution?</a:t>
            </a:r>
            <a:endParaRPr lang="en-US" sz="4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Solutions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2096655"/>
            <a:ext cx="8153400" cy="4636653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Concentration</a:t>
            </a:r>
            <a:r>
              <a:rPr lang="en-US" sz="3200" dirty="0"/>
              <a:t> = how much solute is present when compared to the amount of solvent</a:t>
            </a:r>
          </a:p>
          <a:p>
            <a:pPr lvl="1"/>
            <a:r>
              <a:rPr lang="en-US" sz="2800" dirty="0"/>
              <a:t>A </a:t>
            </a:r>
            <a:r>
              <a:rPr lang="en-US" sz="2800" u="sng" dirty="0"/>
              <a:t>concentrated solution</a:t>
            </a:r>
            <a:r>
              <a:rPr lang="en-US" sz="2800" dirty="0"/>
              <a:t> has more solute present in a given amount of solvent.</a:t>
            </a:r>
          </a:p>
          <a:p>
            <a:pPr lvl="1"/>
            <a:r>
              <a:rPr lang="en-US" sz="2800" dirty="0"/>
              <a:t>A </a:t>
            </a:r>
            <a:r>
              <a:rPr lang="en-US" sz="2800" u="sng" dirty="0"/>
              <a:t>dilute solution</a:t>
            </a:r>
            <a:r>
              <a:rPr lang="en-US" sz="2800" dirty="0"/>
              <a:t> would not have as much solute in a given amount of solvent.</a:t>
            </a:r>
          </a:p>
          <a:p>
            <a:endParaRPr lang="en-US" dirty="0"/>
          </a:p>
        </p:txBody>
      </p:sp>
      <p:pic>
        <p:nvPicPr>
          <p:cNvPr id="6" name="Picture 4" descr="http://upload.wikimedia.org/wikipedia/commons/6/63/Dilution-concentration_simple_examp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048" y="4944439"/>
            <a:ext cx="4343400" cy="1857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044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What is a Solution?</a:t>
            </a:r>
            <a:endParaRPr lang="en-US" sz="4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Types of Solutions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2096655"/>
            <a:ext cx="8153400" cy="4636653"/>
          </a:xfrm>
        </p:spPr>
        <p:txBody>
          <a:bodyPr>
            <a:normAutofit/>
          </a:bodyPr>
          <a:lstStyle/>
          <a:p>
            <a:r>
              <a:rPr lang="en-US" sz="3200" dirty="0"/>
              <a:t>Solutions are more than just a solid (solute) in a liquid (</a:t>
            </a:r>
            <a:r>
              <a:rPr lang="en-US" sz="3200" dirty="0" smtClean="0"/>
              <a:t>solvent)</a:t>
            </a:r>
          </a:p>
          <a:p>
            <a:r>
              <a:rPr lang="en-US" sz="3200" dirty="0" smtClean="0"/>
              <a:t>Many </a:t>
            </a:r>
            <a:r>
              <a:rPr lang="en-US" sz="3200" dirty="0"/>
              <a:t>kinds that can involve solids, liquids, and </a:t>
            </a:r>
            <a:r>
              <a:rPr lang="en-US" sz="3200" dirty="0" smtClean="0"/>
              <a:t>gases</a:t>
            </a:r>
          </a:p>
          <a:p>
            <a:r>
              <a:rPr lang="en-US" sz="3200" dirty="0" smtClean="0"/>
              <a:t>All </a:t>
            </a:r>
            <a:r>
              <a:rPr lang="en-US" sz="3200" dirty="0"/>
              <a:t>around you, and inside </a:t>
            </a:r>
            <a:r>
              <a:rPr lang="en-US" sz="3200" dirty="0" smtClean="0"/>
              <a:t>you!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43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What is a Solution?</a:t>
            </a:r>
            <a:endParaRPr lang="en-US" sz="4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Types of Solutions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2096655"/>
            <a:ext cx="8153400" cy="4636653"/>
          </a:xfrm>
        </p:spPr>
        <p:txBody>
          <a:bodyPr>
            <a:normAutofit/>
          </a:bodyPr>
          <a:lstStyle/>
          <a:p>
            <a:r>
              <a:rPr lang="en-US" sz="3200" dirty="0"/>
              <a:t>Gaseous Solutions:</a:t>
            </a:r>
          </a:p>
          <a:p>
            <a:pPr lvl="1"/>
            <a:r>
              <a:rPr lang="en-US" dirty="0"/>
              <a:t>Small amount of one gas is dissolved in a larger amount of another gas</a:t>
            </a:r>
          </a:p>
          <a:p>
            <a:pPr lvl="1"/>
            <a:r>
              <a:rPr lang="en-US" dirty="0"/>
              <a:t>Example: gas we breathe</a:t>
            </a:r>
          </a:p>
          <a:p>
            <a:pPr lvl="2"/>
            <a:r>
              <a:rPr lang="en-US" dirty="0"/>
              <a:t>Nitrogen = 78% of air</a:t>
            </a:r>
          </a:p>
          <a:p>
            <a:pPr lvl="2"/>
            <a:r>
              <a:rPr lang="en-US" dirty="0"/>
              <a:t>Others: Oxygen, CO</a:t>
            </a:r>
            <a:r>
              <a:rPr lang="en-US" baseline="-25000" dirty="0"/>
              <a:t>2</a:t>
            </a:r>
            <a:r>
              <a:rPr lang="en-US" dirty="0"/>
              <a:t> , </a:t>
            </a:r>
            <a:r>
              <a:rPr lang="en-US" dirty="0" err="1"/>
              <a:t>Ar</a:t>
            </a:r>
            <a:r>
              <a:rPr lang="en-US" dirty="0"/>
              <a:t>, Ne, He, Krypton, H, </a:t>
            </a:r>
            <a:r>
              <a:rPr lang="en-US" dirty="0" err="1"/>
              <a:t>Xe</a:t>
            </a:r>
            <a:r>
              <a:rPr lang="en-US" dirty="0"/>
              <a:t>, &amp; O</a:t>
            </a:r>
            <a:r>
              <a:rPr lang="en-US" baseline="-25000" dirty="0"/>
              <a:t>3</a:t>
            </a:r>
            <a:endParaRPr lang="en-US" dirty="0"/>
          </a:p>
          <a:p>
            <a:pPr lvl="3"/>
            <a:r>
              <a:rPr lang="en-US" dirty="0"/>
              <a:t>Solvent = N</a:t>
            </a:r>
          </a:p>
          <a:p>
            <a:pPr lvl="3"/>
            <a:r>
              <a:rPr lang="en-US" dirty="0"/>
              <a:t>Solute = all others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12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What is a Solution?</a:t>
            </a:r>
            <a:endParaRPr lang="en-US" sz="4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Types of Solutions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2096655"/>
            <a:ext cx="8153400" cy="4636653"/>
          </a:xfrm>
        </p:spPr>
        <p:txBody>
          <a:bodyPr>
            <a:normAutofit/>
          </a:bodyPr>
          <a:lstStyle/>
          <a:p>
            <a:r>
              <a:rPr lang="en-US" sz="3200" dirty="0"/>
              <a:t>Liquid Solutions:</a:t>
            </a:r>
          </a:p>
          <a:p>
            <a:pPr lvl="1"/>
            <a:r>
              <a:rPr lang="en-US" dirty="0"/>
              <a:t>Most familiar with =  liquid solvent mixed with another liquid, solid, or gas</a:t>
            </a:r>
          </a:p>
          <a:p>
            <a:pPr lvl="2"/>
            <a:r>
              <a:rPr lang="en-US" dirty="0"/>
              <a:t>Gas - Liquid </a:t>
            </a:r>
            <a:r>
              <a:rPr lang="en-US" dirty="0" smtClean="0"/>
              <a:t>solution</a:t>
            </a:r>
          </a:p>
          <a:p>
            <a:pPr lvl="3"/>
            <a:r>
              <a:rPr lang="en-US" dirty="0" smtClean="0"/>
              <a:t>Example</a:t>
            </a:r>
            <a:r>
              <a:rPr lang="en-US" dirty="0"/>
              <a:t>: Soda = CO</a:t>
            </a:r>
            <a:r>
              <a:rPr lang="en-US" baseline="-25000" dirty="0"/>
              <a:t>2</a:t>
            </a:r>
            <a:r>
              <a:rPr lang="en-US" dirty="0"/>
              <a:t> , </a:t>
            </a:r>
            <a:r>
              <a:rPr lang="en-US" dirty="0" smtClean="0"/>
              <a:t>liquid</a:t>
            </a:r>
          </a:p>
          <a:p>
            <a:pPr lvl="2"/>
            <a:r>
              <a:rPr lang="en-US" dirty="0" smtClean="0"/>
              <a:t>Liquid </a:t>
            </a:r>
            <a:r>
              <a:rPr lang="en-US" dirty="0"/>
              <a:t>– Liquid </a:t>
            </a:r>
            <a:r>
              <a:rPr lang="en-US" dirty="0" smtClean="0"/>
              <a:t>solution</a:t>
            </a:r>
          </a:p>
          <a:p>
            <a:pPr lvl="3"/>
            <a:r>
              <a:rPr lang="en-US" dirty="0" smtClean="0"/>
              <a:t>Example</a:t>
            </a:r>
            <a:r>
              <a:rPr lang="en-US" dirty="0"/>
              <a:t>: Vinegar =95% H</a:t>
            </a:r>
            <a:r>
              <a:rPr lang="en-US" baseline="-25000" dirty="0"/>
              <a:t>2</a:t>
            </a:r>
            <a:r>
              <a:rPr lang="en-US" dirty="0"/>
              <a:t>O and 5% Acetic Acid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50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What is a Solution?</a:t>
            </a:r>
            <a:endParaRPr lang="en-US" sz="4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Types of Solutions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2096655"/>
            <a:ext cx="8153400" cy="4636653"/>
          </a:xfrm>
        </p:spPr>
        <p:txBody>
          <a:bodyPr>
            <a:normAutofit/>
          </a:bodyPr>
          <a:lstStyle/>
          <a:p>
            <a:r>
              <a:rPr lang="en-US" sz="3200" dirty="0"/>
              <a:t>Solid Solutions:</a:t>
            </a:r>
          </a:p>
          <a:p>
            <a:pPr lvl="1"/>
            <a:r>
              <a:rPr lang="en-US" dirty="0"/>
              <a:t>Solvent is a solid with a gas, liquid or solid</a:t>
            </a:r>
          </a:p>
          <a:p>
            <a:pPr lvl="2"/>
            <a:r>
              <a:rPr lang="en-US" dirty="0"/>
              <a:t>Most common solid – solid solution both solvent and solute are solids 2 or more metals = </a:t>
            </a:r>
            <a:r>
              <a:rPr lang="en-US" u="sng" dirty="0" smtClean="0"/>
              <a:t>alloy</a:t>
            </a:r>
          </a:p>
          <a:p>
            <a:pPr lvl="2"/>
            <a:r>
              <a:rPr lang="en-US" dirty="0" smtClean="0"/>
              <a:t>Gas </a:t>
            </a:r>
            <a:r>
              <a:rPr lang="en-US" dirty="0"/>
              <a:t>– liquid</a:t>
            </a:r>
          </a:p>
          <a:p>
            <a:pPr lvl="3"/>
            <a:r>
              <a:rPr lang="en-US" dirty="0"/>
              <a:t>Example: freezing can of soda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9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Solubility</a:t>
            </a:r>
            <a:endParaRPr lang="en-US" sz="4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Water – The Universal Solvent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2096655"/>
            <a:ext cx="8153400" cy="4636653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Universal solvent = H</a:t>
            </a:r>
            <a:r>
              <a:rPr lang="en-US" sz="3200" baseline="-25000" dirty="0"/>
              <a:t>2</a:t>
            </a:r>
            <a:r>
              <a:rPr lang="en-US" sz="3200" dirty="0"/>
              <a:t>O</a:t>
            </a:r>
          </a:p>
          <a:p>
            <a:pPr lvl="1"/>
            <a:r>
              <a:rPr lang="en-US" sz="2800" dirty="0"/>
              <a:t>H</a:t>
            </a:r>
            <a:r>
              <a:rPr lang="en-US" sz="2800" baseline="-25000" dirty="0"/>
              <a:t>2</a:t>
            </a:r>
            <a:r>
              <a:rPr lang="en-US" sz="2800" dirty="0"/>
              <a:t>O can dissolve many different solutes</a:t>
            </a:r>
          </a:p>
          <a:p>
            <a:pPr lvl="1"/>
            <a:r>
              <a:rPr lang="en-US" sz="2800" dirty="0"/>
              <a:t>H</a:t>
            </a:r>
            <a:r>
              <a:rPr lang="en-US" sz="2800" baseline="-25000" dirty="0"/>
              <a:t>2</a:t>
            </a:r>
            <a:r>
              <a:rPr lang="en-US" sz="2800" dirty="0"/>
              <a:t>O is a </a:t>
            </a:r>
            <a:r>
              <a:rPr lang="en-US" sz="2800" u="sng" dirty="0"/>
              <a:t>polar molecule</a:t>
            </a:r>
            <a:r>
              <a:rPr lang="en-US" sz="2800" dirty="0"/>
              <a:t> – has a slight charge on each end of the molecule – the positive and negative charges on each end pulls other molecules </a:t>
            </a:r>
            <a:r>
              <a:rPr lang="en-US" sz="2800" dirty="0" smtClean="0"/>
              <a:t>apart</a:t>
            </a:r>
          </a:p>
          <a:p>
            <a:pPr lvl="1"/>
            <a:r>
              <a:rPr lang="en-US" sz="2800" dirty="0"/>
              <a:t>A solution in which water is the solvent is called an </a:t>
            </a:r>
            <a:r>
              <a:rPr lang="en-US" sz="2800" u="sng" dirty="0"/>
              <a:t>aqueous</a:t>
            </a:r>
            <a:r>
              <a:rPr lang="en-US" sz="2800" dirty="0"/>
              <a:t> solution</a:t>
            </a:r>
          </a:p>
          <a:p>
            <a:pPr lvl="1"/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04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Solubility</a:t>
            </a:r>
            <a:endParaRPr lang="en-US" sz="4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Water – The Universal Solvent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2096655"/>
            <a:ext cx="8153400" cy="4636653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Solubility</a:t>
            </a:r>
            <a:r>
              <a:rPr lang="en-US" sz="3200" dirty="0"/>
              <a:t> = describes how much solute will dissolve in a given amount of solvent</a:t>
            </a:r>
          </a:p>
          <a:p>
            <a:pPr lvl="0"/>
            <a:r>
              <a:rPr lang="en-US" sz="3200" dirty="0"/>
              <a:t>A solution that contains all of the solute that it can hold under given conditions = </a:t>
            </a:r>
            <a:r>
              <a:rPr lang="en-US" sz="3200" u="sng" dirty="0"/>
              <a:t>saturated solution</a:t>
            </a:r>
            <a:endParaRPr lang="en-US" sz="3200" dirty="0"/>
          </a:p>
          <a:p>
            <a:pPr lvl="0"/>
            <a:r>
              <a:rPr lang="en-US" sz="3200" dirty="0"/>
              <a:t>The </a:t>
            </a:r>
            <a:r>
              <a:rPr lang="en-US" sz="3200" u="sng" dirty="0"/>
              <a:t>concentration</a:t>
            </a:r>
            <a:r>
              <a:rPr lang="en-US" sz="3200" dirty="0"/>
              <a:t> is a solution tells you how much solute is present compared to the amount of  solvent.</a:t>
            </a:r>
          </a:p>
          <a:p>
            <a:pPr lvl="1"/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63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3: Acidic and Basic Solutions</a:t>
            </a:r>
            <a:endParaRPr lang="en-US" sz="4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Acids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2096655"/>
            <a:ext cx="8153400" cy="4636653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Acids:</a:t>
            </a:r>
            <a:r>
              <a:rPr lang="en-US" sz="3200" dirty="0"/>
              <a:t> </a:t>
            </a:r>
          </a:p>
          <a:p>
            <a:pPr lvl="1"/>
            <a:r>
              <a:rPr lang="en-US" sz="2800" dirty="0"/>
              <a:t>Substances that taste sour and produce positive hydrogen ions when dissolved in water and turns litmus paper red</a:t>
            </a:r>
          </a:p>
          <a:p>
            <a:pPr lvl="1"/>
            <a:r>
              <a:rPr lang="en-US" sz="2800" dirty="0"/>
              <a:t>Reacts with some metals and will leave holes, very corrosive</a:t>
            </a:r>
          </a:p>
          <a:p>
            <a:pPr lvl="2"/>
            <a:r>
              <a:rPr lang="en-US" sz="2400" dirty="0"/>
              <a:t>Examples: citric juice, vinegar, dill pickles, etc.</a:t>
            </a:r>
          </a:p>
          <a:p>
            <a:pPr lvl="1"/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89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3: Acidic and Basic Solutions</a:t>
            </a:r>
            <a:endParaRPr lang="en-US" sz="4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Acids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2209800"/>
            <a:ext cx="8153400" cy="4523508"/>
          </a:xfrm>
        </p:spPr>
        <p:txBody>
          <a:bodyPr>
            <a:normAutofit/>
          </a:bodyPr>
          <a:lstStyle/>
          <a:p>
            <a:pPr lvl="0"/>
            <a:r>
              <a:rPr lang="en-US" sz="3200" dirty="0" smtClean="0"/>
              <a:t>Acids </a:t>
            </a:r>
            <a:r>
              <a:rPr lang="en-US" sz="3200" dirty="0"/>
              <a:t>can cause burns and damage body tissues</a:t>
            </a:r>
          </a:p>
          <a:p>
            <a:pPr lvl="1"/>
            <a:r>
              <a:rPr lang="en-US" sz="2800" dirty="0"/>
              <a:t>Example: carbonic acid dissolves calcium carbonate in limestone, ants inject formic acid to cause pain, sulfuric acid is in auto batteries = battery acid, hydrochloric acid is in your stomach!</a:t>
            </a:r>
          </a:p>
          <a:p>
            <a:pPr lvl="1"/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95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What is a Solution?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Substance</a:t>
            </a:r>
            <a:r>
              <a:rPr lang="en-US" sz="3200" dirty="0"/>
              <a:t>:</a:t>
            </a:r>
          </a:p>
          <a:p>
            <a:pPr lvl="1"/>
            <a:r>
              <a:rPr lang="en-US" sz="2800" dirty="0"/>
              <a:t>Matter that has the same fixed composition and properties.</a:t>
            </a:r>
          </a:p>
          <a:p>
            <a:pPr lvl="2"/>
            <a:r>
              <a:rPr lang="en-US" sz="2400" dirty="0"/>
              <a:t>Example: Oxygen, Carbon, Nitrogen, water</a:t>
            </a:r>
          </a:p>
          <a:p>
            <a:pPr lvl="1"/>
            <a:r>
              <a:rPr lang="en-US" sz="2800" dirty="0"/>
              <a:t>Cannot be broken down by physical process</a:t>
            </a:r>
          </a:p>
          <a:p>
            <a:pPr lvl="2"/>
            <a:r>
              <a:rPr lang="en-US" sz="2400" dirty="0"/>
              <a:t>Example: </a:t>
            </a:r>
            <a:r>
              <a:rPr lang="en-US" sz="2400" dirty="0" smtClean="0"/>
              <a:t>grinding</a:t>
            </a:r>
            <a:endParaRPr lang="en-US" sz="2400" dirty="0"/>
          </a:p>
          <a:p>
            <a:pPr lvl="1"/>
            <a:r>
              <a:rPr lang="en-US" sz="2800" dirty="0"/>
              <a:t>A chemical process is the only method to change a substance into more than one new substance. </a:t>
            </a:r>
          </a:p>
          <a:p>
            <a:pPr lvl="2"/>
            <a:r>
              <a:rPr lang="en-US" sz="2400" dirty="0"/>
              <a:t>Example: Burning, reacting with other chemicals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Substances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14710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3: Acidic and Basic Solutions</a:t>
            </a:r>
            <a:endParaRPr lang="en-US" sz="4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Bases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2209800"/>
            <a:ext cx="8153400" cy="4523508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Bases:</a:t>
            </a:r>
            <a:r>
              <a:rPr lang="en-US" sz="3200" dirty="0"/>
              <a:t> </a:t>
            </a:r>
          </a:p>
          <a:p>
            <a:pPr lvl="1"/>
            <a:r>
              <a:rPr lang="en-US" sz="2800" dirty="0"/>
              <a:t>Substances that taste bitter and produce negative hydroxide ions when dissolved in water and turns litmus paper blue	</a:t>
            </a:r>
          </a:p>
          <a:p>
            <a:pPr lvl="1"/>
            <a:r>
              <a:rPr lang="en-US" sz="2800" dirty="0"/>
              <a:t>Very corrosive but usually won’t hurt metals</a:t>
            </a:r>
          </a:p>
          <a:p>
            <a:pPr lvl="2"/>
            <a:r>
              <a:rPr lang="en-US" sz="2400" dirty="0"/>
              <a:t>Examples: </a:t>
            </a:r>
            <a:r>
              <a:rPr lang="en-US" sz="2400" dirty="0" smtClean="0"/>
              <a:t>soap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9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3: Acidic and Basic Solutions</a:t>
            </a:r>
            <a:endParaRPr lang="en-US" sz="4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Bases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2209800"/>
            <a:ext cx="8153400" cy="4523508"/>
          </a:xfrm>
        </p:spPr>
        <p:txBody>
          <a:bodyPr>
            <a:normAutofit/>
          </a:bodyPr>
          <a:lstStyle/>
          <a:p>
            <a:pPr lvl="0"/>
            <a:r>
              <a:rPr lang="en-US" sz="3200" dirty="0" smtClean="0"/>
              <a:t>Bases can </a:t>
            </a:r>
            <a:r>
              <a:rPr lang="en-US" sz="3200" dirty="0"/>
              <a:t>cause burns and damage body tissues</a:t>
            </a:r>
          </a:p>
          <a:p>
            <a:pPr lvl="1"/>
            <a:r>
              <a:rPr lang="en-US" sz="2800" dirty="0"/>
              <a:t>Examples: hydroxide ions react with certain substances such as dirt and grease, so it is a good cleaning solution (Ammonia), antacid tablets, chalk, </a:t>
            </a:r>
            <a:r>
              <a:rPr lang="en-US" sz="2800" dirty="0" smtClean="0"/>
              <a:t>and your </a:t>
            </a:r>
            <a:r>
              <a:rPr lang="en-US" sz="2800" dirty="0"/>
              <a:t>blood is a basic solution!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92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3: Acidic and Basic Solutions</a:t>
            </a:r>
            <a:endParaRPr lang="en-US" sz="4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What is pH?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2209800"/>
            <a:ext cx="8305800" cy="4523508"/>
          </a:xfrm>
        </p:spPr>
        <p:txBody>
          <a:bodyPr>
            <a:normAutofit/>
          </a:bodyPr>
          <a:lstStyle/>
          <a:p>
            <a:pPr lvl="0"/>
            <a:r>
              <a:rPr lang="en-US" sz="2800" u="sng" dirty="0"/>
              <a:t>pH:</a:t>
            </a:r>
            <a:r>
              <a:rPr lang="en-US" sz="2800" dirty="0"/>
              <a:t> measure of how acidic or basic a solution is</a:t>
            </a:r>
          </a:p>
          <a:p>
            <a:pPr lvl="0"/>
            <a:r>
              <a:rPr lang="en-US" sz="2800" u="sng" dirty="0"/>
              <a:t>pH scale: </a:t>
            </a:r>
            <a:r>
              <a:rPr lang="en-US" sz="2800" dirty="0"/>
              <a:t>measures the strength of acids and bases</a:t>
            </a:r>
          </a:p>
          <a:p>
            <a:pPr lvl="1"/>
            <a:r>
              <a:rPr lang="en-US" sz="2400" dirty="0"/>
              <a:t>scale is from 0 to 14</a:t>
            </a:r>
          </a:p>
          <a:p>
            <a:pPr lvl="1"/>
            <a:r>
              <a:rPr lang="en-US" sz="2400" dirty="0"/>
              <a:t>lower numbers are acidic, and higher numbers are basic</a:t>
            </a:r>
          </a:p>
          <a:p>
            <a:pPr lvl="1"/>
            <a:r>
              <a:rPr lang="en-US" sz="2400" dirty="0"/>
              <a:t>number 7 is neutral</a:t>
            </a:r>
          </a:p>
        </p:txBody>
      </p:sp>
      <p:pic>
        <p:nvPicPr>
          <p:cNvPr id="6" name="Picture 4" descr="http://students.cis.uab.edu/ash13y/acids_and_bases_phsca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7404" y="4543425"/>
            <a:ext cx="5688688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786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3: Acidic and Basic Solutions</a:t>
            </a:r>
            <a:endParaRPr lang="en-US" sz="4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What is pH?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2209800"/>
            <a:ext cx="8305800" cy="4523508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Neutralization</a:t>
            </a:r>
            <a:r>
              <a:rPr lang="en-US" sz="3200" dirty="0"/>
              <a:t> = reaction that occurs between an acid and a base in which the properties of each one are cancelled out.</a:t>
            </a:r>
          </a:p>
          <a:p>
            <a:pPr lvl="1"/>
            <a:r>
              <a:rPr lang="en-US" sz="2800" dirty="0"/>
              <a:t>Example: Hydrochloric acid in your stomach, too much will cause discomfort</a:t>
            </a:r>
          </a:p>
          <a:p>
            <a:pPr lvl="1"/>
            <a:r>
              <a:rPr lang="en-US" sz="2800" dirty="0"/>
              <a:t>What do you do?</a:t>
            </a:r>
          </a:p>
          <a:p>
            <a:pPr lvl="1"/>
            <a:r>
              <a:rPr lang="en-US" sz="2800" dirty="0"/>
              <a:t>You take an antacid and it gets rid of stomach ache</a:t>
            </a:r>
          </a:p>
          <a:p>
            <a:pPr lvl="2"/>
            <a:r>
              <a:rPr lang="en-US" sz="2400" dirty="0"/>
              <a:t>Antacid is a base that counteracts the acid.</a:t>
            </a:r>
          </a:p>
          <a:p>
            <a:pPr lvl="2"/>
            <a:r>
              <a:rPr lang="en-US" sz="2400" dirty="0"/>
              <a:t>A strong acid reacting with a strong base will form a salt</a:t>
            </a:r>
          </a:p>
        </p:txBody>
      </p:sp>
    </p:spTree>
    <p:extLst>
      <p:ext uri="{BB962C8B-B14F-4D97-AF65-F5344CB8AC3E}">
        <p14:creationId xmlns:p14="http://schemas.microsoft.com/office/powerpoint/2010/main" val="140458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3: Acidic and Basic Solutions</a:t>
            </a:r>
            <a:endParaRPr lang="en-US" sz="4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What is pH?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2209800"/>
            <a:ext cx="4883278" cy="4523508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Acid &amp; Base Indicators:</a:t>
            </a:r>
          </a:p>
          <a:p>
            <a:pPr lvl="1"/>
            <a:r>
              <a:rPr lang="en-US" sz="2800" dirty="0"/>
              <a:t>L</a:t>
            </a:r>
            <a:r>
              <a:rPr lang="en-US" sz="2800" dirty="0" smtClean="0"/>
              <a:t>et’s </a:t>
            </a:r>
            <a:r>
              <a:rPr lang="en-US" sz="2800" dirty="0"/>
              <a:t>you know if the compound is an acid or a base by the color</a:t>
            </a:r>
          </a:p>
          <a:p>
            <a:pPr lvl="1"/>
            <a:r>
              <a:rPr lang="en-US" sz="2800" dirty="0" smtClean="0"/>
              <a:t>Main indicator:</a:t>
            </a:r>
            <a:endParaRPr lang="en-US" sz="2800" dirty="0"/>
          </a:p>
          <a:p>
            <a:pPr lvl="2"/>
            <a:r>
              <a:rPr lang="en-US" sz="2400" dirty="0"/>
              <a:t>litmus paper = acid turns </a:t>
            </a:r>
            <a:r>
              <a:rPr lang="en-US" sz="2400" dirty="0" smtClean="0"/>
              <a:t>the paper </a:t>
            </a:r>
            <a:r>
              <a:rPr lang="en-US" sz="2400" dirty="0"/>
              <a:t>red, base </a:t>
            </a:r>
            <a:r>
              <a:rPr lang="en-US" sz="2400"/>
              <a:t>turns </a:t>
            </a:r>
            <a:r>
              <a:rPr lang="en-US" sz="2400" smtClean="0"/>
              <a:t>the paper blue</a:t>
            </a:r>
            <a:endParaRPr lang="en-US" sz="2400" dirty="0"/>
          </a:p>
        </p:txBody>
      </p:sp>
      <p:pic>
        <p:nvPicPr>
          <p:cNvPr id="6" name="Picture 4" descr="http://0.tqn.com/d/chemistry/1/0/P/n/litmuspaper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6362" y="2138124"/>
            <a:ext cx="3579686" cy="239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724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What is a Solution?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Compound = Atoms of two or more elements chemically combined</a:t>
            </a:r>
          </a:p>
          <a:p>
            <a:pPr lvl="1"/>
            <a:r>
              <a:rPr lang="en-US" sz="2800" dirty="0"/>
              <a:t>Example: Water = H</a:t>
            </a:r>
            <a:r>
              <a:rPr lang="en-US" sz="2800" baseline="-25000" dirty="0"/>
              <a:t>2</a:t>
            </a:r>
            <a:r>
              <a:rPr lang="en-US" sz="2800" dirty="0"/>
              <a:t>O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Substances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23745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What is a Solution?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Mixture = combinations of substances that can be separated by physical means</a:t>
            </a:r>
          </a:p>
          <a:p>
            <a:pPr lvl="1"/>
            <a:r>
              <a:rPr lang="en-US" sz="2800" dirty="0"/>
              <a:t>Example:  water in the </a:t>
            </a:r>
            <a:r>
              <a:rPr lang="en-US" sz="2800" dirty="0" smtClean="0"/>
              <a:t>ocean (salt water)</a:t>
            </a:r>
            <a:endParaRPr lang="en-US" sz="2800" dirty="0"/>
          </a:p>
          <a:p>
            <a:pPr lvl="0"/>
            <a:r>
              <a:rPr lang="en-US" sz="3200" dirty="0" smtClean="0"/>
              <a:t>Difference </a:t>
            </a:r>
            <a:r>
              <a:rPr lang="en-US" sz="3200" dirty="0"/>
              <a:t>between a compound and a mixture?</a:t>
            </a:r>
          </a:p>
          <a:p>
            <a:pPr lvl="1"/>
            <a:r>
              <a:rPr lang="en-US" sz="2800" dirty="0"/>
              <a:t>Compounds always have the same proportions of different substances, and mixtures </a:t>
            </a:r>
            <a:r>
              <a:rPr lang="en-US" sz="2800" dirty="0" smtClean="0"/>
              <a:t>don’t</a:t>
            </a: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Mixtures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28180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What is a Solution?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Two different kinds of mixtures:</a:t>
            </a:r>
          </a:p>
          <a:p>
            <a:pPr lvl="1"/>
            <a:r>
              <a:rPr lang="en-US" sz="2800" u="sng" dirty="0"/>
              <a:t>Heterogeneous mixture</a:t>
            </a:r>
            <a:r>
              <a:rPr lang="en-US" sz="2800" dirty="0"/>
              <a:t>: “hetero” = different</a:t>
            </a:r>
          </a:p>
          <a:p>
            <a:pPr lvl="2"/>
            <a:r>
              <a:rPr lang="en-US" sz="2400" dirty="0" smtClean="0"/>
              <a:t>Not </a:t>
            </a:r>
            <a:r>
              <a:rPr lang="en-US" sz="2400" dirty="0"/>
              <a:t>mixed evenly</a:t>
            </a:r>
          </a:p>
          <a:p>
            <a:pPr lvl="2"/>
            <a:r>
              <a:rPr lang="en-US" sz="2400" dirty="0"/>
              <a:t>E</a:t>
            </a:r>
            <a:r>
              <a:rPr lang="en-US" sz="2400" dirty="0" smtClean="0"/>
              <a:t>asy </a:t>
            </a:r>
            <a:r>
              <a:rPr lang="en-US" sz="2400" dirty="0"/>
              <a:t>to tell different parts of mixture</a:t>
            </a:r>
          </a:p>
          <a:p>
            <a:pPr lvl="3"/>
            <a:r>
              <a:rPr lang="en-US" dirty="0"/>
              <a:t>Examples: watermelon and concrete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Mixtures</a:t>
            </a:r>
            <a:endParaRPr lang="en-US" sz="3600" dirty="0"/>
          </a:p>
        </p:txBody>
      </p:sp>
      <p:pic>
        <p:nvPicPr>
          <p:cNvPr id="6" name="Picture 2" descr="http://s3.amazonaws.com/brainyflix/photos/260/medium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2948" y="4629519"/>
            <a:ext cx="36576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1484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What is a Solution?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 smtClean="0"/>
              <a:t>Two different kinds of mixtures:</a:t>
            </a:r>
          </a:p>
          <a:p>
            <a:pPr lvl="1"/>
            <a:r>
              <a:rPr lang="en-US" sz="2800" u="sng" dirty="0"/>
              <a:t>Homogeneous mixture</a:t>
            </a:r>
            <a:r>
              <a:rPr lang="en-US" sz="2800" b="1" dirty="0"/>
              <a:t>:</a:t>
            </a:r>
            <a:r>
              <a:rPr lang="en-US" sz="2800" dirty="0"/>
              <a:t> “homo” = </a:t>
            </a:r>
            <a:r>
              <a:rPr lang="en-US" sz="2800" dirty="0" smtClean="0"/>
              <a:t>composition </a:t>
            </a:r>
            <a:r>
              <a:rPr lang="en-US" sz="2800" dirty="0"/>
              <a:t>is the same throughout</a:t>
            </a:r>
          </a:p>
          <a:p>
            <a:pPr lvl="2"/>
            <a:r>
              <a:rPr lang="en-US" sz="2400" dirty="0" smtClean="0"/>
              <a:t>Usually </a:t>
            </a:r>
            <a:r>
              <a:rPr lang="en-US" sz="2400" dirty="0"/>
              <a:t>not easy to tell parts of mixture apart</a:t>
            </a:r>
          </a:p>
          <a:p>
            <a:pPr lvl="3"/>
            <a:r>
              <a:rPr lang="en-US" dirty="0"/>
              <a:t>Examples: salt water and milk</a:t>
            </a:r>
          </a:p>
          <a:p>
            <a:pPr lvl="2"/>
            <a:r>
              <a:rPr lang="en-US" sz="2400" dirty="0"/>
              <a:t>Another name for a homogeneous mixture is a </a:t>
            </a:r>
            <a:r>
              <a:rPr lang="en-US" sz="2400" u="sng" dirty="0"/>
              <a:t>solution</a:t>
            </a:r>
            <a:endParaRPr lang="en-US" sz="2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Mixtures</a:t>
            </a:r>
            <a:endParaRPr lang="en-US" sz="3600" dirty="0"/>
          </a:p>
        </p:txBody>
      </p:sp>
      <p:pic>
        <p:nvPicPr>
          <p:cNvPr id="6" name="Picture 4" descr="http://4206e9.medialib.glogster.com/media/17d0835646053cfe0bf99661d8c75aef85622787c37470d087f68c4726c63718/homogeneous-mixture-kool-aid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9793" y="4944139"/>
            <a:ext cx="2643909" cy="1863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7427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rockingham.k12.va.us/resources/elementary/files/5mixturesolution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0"/>
            <a:ext cx="884555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48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What is a Solution?</a:t>
            </a:r>
            <a:endParaRPr lang="en-US" sz="4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Solutions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2041237"/>
            <a:ext cx="8153400" cy="464589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Forming </a:t>
            </a:r>
            <a:r>
              <a:rPr lang="en-US" sz="3200" u="sng" dirty="0"/>
              <a:t>Solutions</a:t>
            </a:r>
            <a:r>
              <a:rPr lang="en-US" sz="3200" dirty="0"/>
              <a:t> = one substance disappears into the other</a:t>
            </a:r>
          </a:p>
          <a:p>
            <a:pPr lvl="1"/>
            <a:r>
              <a:rPr lang="en-US" sz="2800" u="sng" dirty="0"/>
              <a:t>Solute:</a:t>
            </a:r>
            <a:r>
              <a:rPr lang="en-US" sz="2800" dirty="0"/>
              <a:t> substance that disappears or dissolves</a:t>
            </a:r>
          </a:p>
          <a:p>
            <a:pPr lvl="1"/>
            <a:r>
              <a:rPr lang="en-US" sz="2800" u="sng" dirty="0"/>
              <a:t>Solvent:</a:t>
            </a:r>
            <a:r>
              <a:rPr lang="en-US" sz="2800" dirty="0"/>
              <a:t> substance that dissolves the solute</a:t>
            </a:r>
          </a:p>
          <a:p>
            <a:pPr lvl="2"/>
            <a:r>
              <a:rPr lang="en-US" sz="2400" dirty="0"/>
              <a:t>a solution usually contains more solvent than solute</a:t>
            </a:r>
          </a:p>
          <a:p>
            <a:pPr lvl="1"/>
            <a:r>
              <a:rPr lang="en-US" sz="2800" u="sng" dirty="0"/>
              <a:t>Soluble:</a:t>
            </a:r>
            <a:r>
              <a:rPr lang="en-US" sz="2800" dirty="0"/>
              <a:t> a substance that readily dissolves in another </a:t>
            </a:r>
          </a:p>
          <a:p>
            <a:pPr lvl="1"/>
            <a:r>
              <a:rPr lang="en-US" sz="2800" u="sng" dirty="0"/>
              <a:t>Insoluble:</a:t>
            </a:r>
            <a:r>
              <a:rPr lang="en-US" sz="2800" dirty="0"/>
              <a:t> a substance that doesn’t readily dissolve </a:t>
            </a:r>
          </a:p>
          <a:p>
            <a:pPr lvl="2"/>
            <a:r>
              <a:rPr lang="en-US" sz="2400" dirty="0"/>
              <a:t>Example: Salt H</a:t>
            </a:r>
            <a:r>
              <a:rPr lang="en-US" sz="2400" baseline="-25000" dirty="0"/>
              <a:t>2</a:t>
            </a:r>
            <a:r>
              <a:rPr lang="en-US" sz="2400" dirty="0"/>
              <a:t>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08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What is a Solution?</a:t>
            </a:r>
            <a:endParaRPr lang="en-US" sz="4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Solutions</a:t>
            </a:r>
            <a:endParaRPr lang="en-US" sz="3600" dirty="0"/>
          </a:p>
        </p:txBody>
      </p:sp>
      <p:pic>
        <p:nvPicPr>
          <p:cNvPr id="6" name="Content Placeholder 5" descr="http://i.ytimg.com/vi/hydUVGUbyvU/0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0996" y="2252424"/>
            <a:ext cx="5691829" cy="4268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568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4864</TotalTime>
  <Words>1110</Words>
  <Application>Microsoft Office PowerPoint</Application>
  <PresentationFormat>On-screen Show (4:3)</PresentationFormat>
  <Paragraphs>136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Median</vt:lpstr>
      <vt:lpstr>Chapter Eight</vt:lpstr>
      <vt:lpstr>Section 1: What is a Solution?</vt:lpstr>
      <vt:lpstr>Section 1: What is a Solution?</vt:lpstr>
      <vt:lpstr>Section 1: What is a Solution?</vt:lpstr>
      <vt:lpstr>Section 1: What is a Solution?</vt:lpstr>
      <vt:lpstr>Section 1: What is a Solution?</vt:lpstr>
      <vt:lpstr>PowerPoint Presentation</vt:lpstr>
      <vt:lpstr>Section 1: What is a Solution?</vt:lpstr>
      <vt:lpstr>Section 1: What is a Solution?</vt:lpstr>
      <vt:lpstr>Section 1: What is a Solution?</vt:lpstr>
      <vt:lpstr>Section 1: What is a Solution?</vt:lpstr>
      <vt:lpstr>Section 1: What is a Solution?</vt:lpstr>
      <vt:lpstr>Section 1: What is a Solution?</vt:lpstr>
      <vt:lpstr>Section 1: What is a Solution?</vt:lpstr>
      <vt:lpstr>Section 1: What is a Solution?</vt:lpstr>
      <vt:lpstr>Section 2: Solubility</vt:lpstr>
      <vt:lpstr>Section 2: Solubility</vt:lpstr>
      <vt:lpstr>Section 3: Acidic and Basic Solutions</vt:lpstr>
      <vt:lpstr>Section 3: Acidic and Basic Solutions</vt:lpstr>
      <vt:lpstr>Section 3: Acidic and Basic Solutions</vt:lpstr>
      <vt:lpstr>Section 3: Acidic and Basic Solutions</vt:lpstr>
      <vt:lpstr>Section 3: Acidic and Basic Solutions</vt:lpstr>
      <vt:lpstr>Section 3: Acidic and Basic Solutions</vt:lpstr>
      <vt:lpstr>Section 3: Acidic and Basic Solutions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</dc:title>
  <dc:creator>Amanda Pinkstaff</dc:creator>
  <cp:lastModifiedBy>Amanda Pinkstaff</cp:lastModifiedBy>
  <cp:revision>111</cp:revision>
  <cp:lastPrinted>2012-11-20T19:53:02Z</cp:lastPrinted>
  <dcterms:created xsi:type="dcterms:W3CDTF">2012-08-12T20:01:25Z</dcterms:created>
  <dcterms:modified xsi:type="dcterms:W3CDTF">2013-03-21T16:31:09Z</dcterms:modified>
</cp:coreProperties>
</file>