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7"/>
  </p:notesMasterIdLst>
  <p:handoutMasterIdLst>
    <p:handoutMasterId r:id="rId18"/>
  </p:handoutMasterIdLst>
  <p:sldIdLst>
    <p:sldId id="256" r:id="rId2"/>
    <p:sldId id="257" r:id="rId3"/>
    <p:sldId id="258" r:id="rId4"/>
    <p:sldId id="260" r:id="rId5"/>
    <p:sldId id="269" r:id="rId6"/>
    <p:sldId id="270" r:id="rId7"/>
    <p:sldId id="271" r:id="rId8"/>
    <p:sldId id="262" r:id="rId9"/>
    <p:sldId id="263" r:id="rId10"/>
    <p:sldId id="265" r:id="rId11"/>
    <p:sldId id="266" r:id="rId12"/>
    <p:sldId id="267" r:id="rId13"/>
    <p:sldId id="268" r:id="rId14"/>
    <p:sldId id="272" r:id="rId15"/>
    <p:sldId id="273" r:id="rId1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113"/>
    <a:srgbClr val="E81808"/>
    <a:srgbClr val="C71507"/>
    <a:srgbClr val="060502"/>
    <a:srgbClr val="85AB41"/>
    <a:srgbClr val="7C9F3D"/>
    <a:srgbClr val="3E4C22"/>
    <a:srgbClr val="5A6F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p:scale>
          <a:sx n="90" d="100"/>
          <a:sy n="90" d="100"/>
        </p:scale>
        <p:origin x="-324"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91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91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91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F9C89C7-388C-40D1-89C7-8154F0B26A84}" type="slidenum">
              <a:rPr lang="en-US"/>
              <a:pPr/>
              <a:t>‹#›</a:t>
            </a:fld>
            <a:endParaRPr lang="en-US"/>
          </a:p>
        </p:txBody>
      </p:sp>
    </p:spTree>
    <p:extLst>
      <p:ext uri="{BB962C8B-B14F-4D97-AF65-F5344CB8AC3E}">
        <p14:creationId xmlns:p14="http://schemas.microsoft.com/office/powerpoint/2010/main" val="2055066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4D0E9CE-64B3-4316-A0D6-F1CCC4FEBD7A}" type="slidenum">
              <a:rPr lang="en-US"/>
              <a:pPr/>
              <a:t>‹#›</a:t>
            </a:fld>
            <a:endParaRPr lang="en-US"/>
          </a:p>
        </p:txBody>
      </p:sp>
    </p:spTree>
    <p:extLst>
      <p:ext uri="{BB962C8B-B14F-4D97-AF65-F5344CB8AC3E}">
        <p14:creationId xmlns:p14="http://schemas.microsoft.com/office/powerpoint/2010/main" val="36090308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55EF78-E1EF-471A-A5DA-4C7285D67FF9}" type="slidenum">
              <a:rPr lang="en-US"/>
              <a:pPr/>
              <a:t>1</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3E756-56B6-4B9E-9FF1-A380CF4EA5A0}" type="slidenum">
              <a:rPr lang="en-US"/>
              <a:pPr/>
              <a:t>10</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2334AF-8E89-470A-B53C-60B0840EE756}" type="slidenum">
              <a:rPr lang="en-US"/>
              <a:pPr/>
              <a:t>11</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81153-BC71-410C-804D-99F5BA54785D}" type="slidenum">
              <a:rPr lang="en-US"/>
              <a:pPr/>
              <a:t>12</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02FA5B-9E0D-494E-B05B-DCC06D1F35A9}" type="slidenum">
              <a:rPr lang="en-US"/>
              <a:pPr/>
              <a:t>13</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EC6041-AC07-4B98-97F7-F986673C629B}" type="slidenum">
              <a:rPr lang="en-US"/>
              <a:pPr/>
              <a:t>14</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37FC4-2965-46EB-A765-2320E34F733B}" type="slidenum">
              <a:rPr lang="en-US"/>
              <a:pPr/>
              <a:t>2</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C8778D-F2B8-4FF7-9E3D-08DAF6768F92}" type="slidenum">
              <a:rPr lang="en-US"/>
              <a:pPr/>
              <a:t>3</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t>Verbal &amp; written directions. If you don’t understand ask for help.</a:t>
            </a:r>
          </a:p>
          <a:p>
            <a:r>
              <a:rPr lang="en-US"/>
              <a:t>Do not do any experiments without teacher approval.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89DECD-A11D-4EEB-9A1A-841C218AA33B}" type="slidenum">
              <a:rPr lang="en-US"/>
              <a:pPr/>
              <a:t>4</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t>Keep aisles clear, wash equipment, put notebooks in desks, etc.</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57DCC2-BC71-4F3B-B978-C8FA71389A0D}" type="slidenum">
              <a:rPr lang="en-US"/>
              <a:pPr/>
              <a:t>5</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3B2CBD-E1D9-4973-ADEA-4146A3705601}" type="slidenum">
              <a:rPr lang="en-US"/>
              <a:pPr/>
              <a:t>6</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E007D5-3E8E-4EF6-976D-195FA9EAE96A}" type="slidenum">
              <a:rPr lang="en-US"/>
              <a:pPr/>
              <a:t>7</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D1EF5B-6624-4B03-9DB4-78AC013E840E}" type="slidenum">
              <a:rPr lang="en-US"/>
              <a:pPr/>
              <a:t>8</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EF2B7C-3D58-44B0-AA3E-68A2E28217B3}" type="slidenum">
              <a:rPr lang="en-US"/>
              <a:pPr/>
              <a:t>9</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descr="Canvas"/>
          <p:cNvSpPr>
            <a:spLocks noChangeArrowheads="1"/>
          </p:cNvSpPr>
          <p:nvPr/>
        </p:nvSpPr>
        <p:spPr bwMode="white">
          <a:xfrm>
            <a:off x="528638" y="201613"/>
            <a:ext cx="8397875" cy="6467475"/>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kumimoji="1" lang="en-US"/>
          </a:p>
        </p:txBody>
      </p:sp>
      <p:pic>
        <p:nvPicPr>
          <p:cNvPr id="3075" name="Picture 3" descr="A:\minispi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descr="Canvas"/>
          <p:cNvSpPr>
            <a:spLocks noChangeArrowheads="1"/>
          </p:cNvSpPr>
          <p:nvPr/>
        </p:nvSpPr>
        <p:spPr bwMode="white">
          <a:xfrm>
            <a:off x="596900" y="4130675"/>
            <a:ext cx="1041400" cy="457200"/>
          </a:xfrm>
          <a:prstGeom prst="rect">
            <a:avLst/>
          </a:prstGeom>
          <a:blipFill dpi="0" rotWithShape="0">
            <a:blip r:embed="rId2" cstate="print"/>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kumimoji="1" lang="en-US"/>
          </a:p>
        </p:txBody>
      </p:sp>
      <p:pic>
        <p:nvPicPr>
          <p:cNvPr id="3077" name="Picture 5" descr="A:\minispir.GIF"/>
          <p:cNvPicPr>
            <a:picLocks noChangeAspect="1" noChangeArrowheads="1"/>
          </p:cNvPicPr>
          <p:nvPr/>
        </p:nvPicPr>
        <p:blipFill>
          <a:blip r:embed="rId3" cstate="print">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extLst>
            <a:ext uri="{909E8E84-426E-40DD-AFC4-6F175D3DCCD1}">
              <a14:hiddenFill xmlns:a14="http://schemas.microsoft.com/office/drawing/2010/main">
                <a:solidFill>
                  <a:srgbClr val="FFFFFF"/>
                </a:solidFill>
              </a14:hiddenFill>
            </a:ext>
          </a:extLst>
        </p:spPr>
      </p:pic>
      <p:sp>
        <p:nvSpPr>
          <p:cNvPr id="3078" name="Rectangle 6"/>
          <p:cNvSpPr>
            <a:spLocks noGrp="1" noChangeArrowheads="1"/>
          </p:cNvSpPr>
          <p:nvPr>
            <p:ph type="ctrTitle"/>
          </p:nvPr>
        </p:nvSpPr>
        <p:spPr>
          <a:xfrm>
            <a:off x="914400" y="2057400"/>
            <a:ext cx="7721600" cy="1143000"/>
          </a:xfrm>
        </p:spPr>
        <p:txBody>
          <a:bodyPr/>
          <a:lstStyle>
            <a:lvl1pPr>
              <a:defRPr/>
            </a:lvl1pPr>
          </a:lstStyle>
          <a:p>
            <a:pPr lvl="0"/>
            <a:r>
              <a:rPr lang="en-US" noProof="0" smtClean="0"/>
              <a:t>Click to edit Master title style</a:t>
            </a:r>
          </a:p>
        </p:txBody>
      </p:sp>
      <p:sp>
        <p:nvSpPr>
          <p:cNvPr id="3079"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pPr lvl="0"/>
            <a:r>
              <a:rPr lang="en-US" noProof="0" smtClean="0"/>
              <a:t>Click to edit Master subtitle style</a:t>
            </a:r>
          </a:p>
        </p:txBody>
      </p:sp>
      <p:sp>
        <p:nvSpPr>
          <p:cNvPr id="3083" name="Rectangle 11"/>
          <p:cNvSpPr>
            <a:spLocks noGrp="1" noChangeArrowheads="1"/>
          </p:cNvSpPr>
          <p:nvPr>
            <p:ph type="dt" sz="quarter" idx="2"/>
          </p:nvPr>
        </p:nvSpPr>
        <p:spPr>
          <a:xfrm>
            <a:off x="1084263" y="6096000"/>
            <a:ext cx="1905000" cy="457200"/>
          </a:xfrm>
        </p:spPr>
        <p:txBody>
          <a:bodyPr/>
          <a:lstStyle>
            <a:lvl1pPr>
              <a:defRPr/>
            </a:lvl1pPr>
          </a:lstStyle>
          <a:p>
            <a:endParaRPr lang="en-US"/>
          </a:p>
        </p:txBody>
      </p:sp>
      <p:sp>
        <p:nvSpPr>
          <p:cNvPr id="3084" name="Rectangle 12"/>
          <p:cNvSpPr>
            <a:spLocks noGrp="1" noChangeArrowheads="1"/>
          </p:cNvSpPr>
          <p:nvPr>
            <p:ph type="ftr" sz="quarter" idx="3"/>
          </p:nvPr>
        </p:nvSpPr>
        <p:spPr>
          <a:xfrm>
            <a:off x="3522663" y="6096000"/>
            <a:ext cx="2895600" cy="457200"/>
          </a:xfrm>
        </p:spPr>
        <p:txBody>
          <a:bodyPr/>
          <a:lstStyle>
            <a:lvl1pPr>
              <a:defRPr/>
            </a:lvl1pPr>
          </a:lstStyle>
          <a:p>
            <a:endParaRPr lang="en-US"/>
          </a:p>
        </p:txBody>
      </p:sp>
      <p:sp>
        <p:nvSpPr>
          <p:cNvPr id="3085" name="Rectangle 13"/>
          <p:cNvSpPr>
            <a:spLocks noGrp="1" noChangeArrowheads="1"/>
          </p:cNvSpPr>
          <p:nvPr>
            <p:ph type="sldNum" sz="quarter" idx="4"/>
          </p:nvPr>
        </p:nvSpPr>
        <p:spPr>
          <a:xfrm>
            <a:off x="6951663" y="6096000"/>
            <a:ext cx="1905000" cy="457200"/>
          </a:xfrm>
        </p:spPr>
        <p:txBody>
          <a:bodyPr/>
          <a:lstStyle>
            <a:lvl1pPr>
              <a:defRPr/>
            </a:lvl1pPr>
          </a:lstStyle>
          <a:p>
            <a:fld id="{554A4682-CC93-4644-B2C3-9FF369205717}" type="slidenum">
              <a:rPr lang="en-US"/>
              <a:pPr/>
              <a:t>‹#›</a:t>
            </a:fld>
            <a:endParaRPr lang="en-US"/>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5C0E76-A2F3-4D24-BBCE-182220A6637C}" type="slidenum">
              <a:rPr lang="en-US"/>
              <a:pPr/>
              <a:t>‹#›</a:t>
            </a:fld>
            <a:endParaRPr lang="en-US"/>
          </a:p>
        </p:txBody>
      </p:sp>
    </p:spTree>
    <p:extLst>
      <p:ext uri="{BB962C8B-B14F-4D97-AF65-F5344CB8AC3E}">
        <p14:creationId xmlns:p14="http://schemas.microsoft.com/office/powerpoint/2010/main" val="647521303"/>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379FAC-9365-4FFD-A55A-7B4CE99D5BB1}" type="slidenum">
              <a:rPr lang="en-US"/>
              <a:pPr/>
              <a:t>‹#›</a:t>
            </a:fld>
            <a:endParaRPr lang="en-US"/>
          </a:p>
        </p:txBody>
      </p:sp>
    </p:spTree>
    <p:extLst>
      <p:ext uri="{BB962C8B-B14F-4D97-AF65-F5344CB8AC3E}">
        <p14:creationId xmlns:p14="http://schemas.microsoft.com/office/powerpoint/2010/main" val="3838157429"/>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1752600"/>
            <a:ext cx="7620000" cy="4114800"/>
          </a:xfrm>
        </p:spPr>
        <p:txBody>
          <a:bodyPr/>
          <a:lstStyle/>
          <a:p>
            <a:endParaRPr lang="en-US"/>
          </a:p>
        </p:txBody>
      </p:sp>
      <p:sp>
        <p:nvSpPr>
          <p:cNvPr id="4" name="Date Placeholder 3"/>
          <p:cNvSpPr>
            <a:spLocks noGrp="1"/>
          </p:cNvSpPr>
          <p:nvPr>
            <p:ph type="dt" sz="half" idx="10"/>
          </p:nvPr>
        </p:nvSpPr>
        <p:spPr>
          <a:xfrm>
            <a:off x="1014413" y="6107113"/>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452813" y="6107113"/>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881813" y="6107113"/>
            <a:ext cx="1905000" cy="457200"/>
          </a:xfrm>
        </p:spPr>
        <p:txBody>
          <a:bodyPr/>
          <a:lstStyle>
            <a:lvl1pPr>
              <a:defRPr/>
            </a:lvl1pPr>
          </a:lstStyle>
          <a:p>
            <a:fld id="{FC5F9B2B-6878-44FA-9A1B-089DA38FCDFE}" type="slidenum">
              <a:rPr lang="en-US"/>
              <a:pPr/>
              <a:t>‹#›</a:t>
            </a:fld>
            <a:endParaRPr lang="en-US"/>
          </a:p>
        </p:txBody>
      </p:sp>
    </p:spTree>
    <p:extLst>
      <p:ext uri="{BB962C8B-B14F-4D97-AF65-F5344CB8AC3E}">
        <p14:creationId xmlns:p14="http://schemas.microsoft.com/office/powerpoint/2010/main" val="3821290183"/>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752600"/>
            <a:ext cx="3733800" cy="4114800"/>
          </a:xfrm>
        </p:spPr>
        <p:txBody>
          <a:bodyPr/>
          <a:lstStyle/>
          <a:p>
            <a:endParaRPr lang="en-US"/>
          </a:p>
        </p:txBody>
      </p:sp>
      <p:sp>
        <p:nvSpPr>
          <p:cNvPr id="4" name="Text Placeholder 3"/>
          <p:cNvSpPr>
            <a:spLocks noGrp="1"/>
          </p:cNvSpPr>
          <p:nvPr>
            <p:ph type="body" sz="half" idx="2"/>
          </p:nvPr>
        </p:nvSpPr>
        <p:spPr>
          <a:xfrm>
            <a:off x="4953000" y="17526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14413" y="610711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52813" y="6107113"/>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881813" y="6107113"/>
            <a:ext cx="1905000" cy="457200"/>
          </a:xfrm>
        </p:spPr>
        <p:txBody>
          <a:bodyPr/>
          <a:lstStyle>
            <a:lvl1pPr>
              <a:defRPr/>
            </a:lvl1pPr>
          </a:lstStyle>
          <a:p>
            <a:fld id="{D9F68A78-DD76-4FF7-B7C6-C64B65920CE0}" type="slidenum">
              <a:rPr lang="en-US"/>
              <a:pPr/>
              <a:t>‹#›</a:t>
            </a:fld>
            <a:endParaRPr lang="en-US"/>
          </a:p>
        </p:txBody>
      </p:sp>
    </p:spTree>
    <p:extLst>
      <p:ext uri="{BB962C8B-B14F-4D97-AF65-F5344CB8AC3E}">
        <p14:creationId xmlns:p14="http://schemas.microsoft.com/office/powerpoint/2010/main" val="3640801267"/>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96C4C2-4C93-4BF8-B77C-D707C6FC26CF}" type="slidenum">
              <a:rPr lang="en-US"/>
              <a:pPr/>
              <a:t>‹#›</a:t>
            </a:fld>
            <a:endParaRPr lang="en-US"/>
          </a:p>
        </p:txBody>
      </p:sp>
    </p:spTree>
    <p:extLst>
      <p:ext uri="{BB962C8B-B14F-4D97-AF65-F5344CB8AC3E}">
        <p14:creationId xmlns:p14="http://schemas.microsoft.com/office/powerpoint/2010/main" val="4161193838"/>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17656E-4A81-4E08-BDF5-22E474AE47F7}" type="slidenum">
              <a:rPr lang="en-US"/>
              <a:pPr/>
              <a:t>‹#›</a:t>
            </a:fld>
            <a:endParaRPr lang="en-US"/>
          </a:p>
        </p:txBody>
      </p:sp>
    </p:spTree>
    <p:extLst>
      <p:ext uri="{BB962C8B-B14F-4D97-AF65-F5344CB8AC3E}">
        <p14:creationId xmlns:p14="http://schemas.microsoft.com/office/powerpoint/2010/main" val="3543724158"/>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576B4D-EFAA-4BA1-9FEF-4A50D49D7EC7}" type="slidenum">
              <a:rPr lang="en-US"/>
              <a:pPr/>
              <a:t>‹#›</a:t>
            </a:fld>
            <a:endParaRPr lang="en-US"/>
          </a:p>
        </p:txBody>
      </p:sp>
    </p:spTree>
    <p:extLst>
      <p:ext uri="{BB962C8B-B14F-4D97-AF65-F5344CB8AC3E}">
        <p14:creationId xmlns:p14="http://schemas.microsoft.com/office/powerpoint/2010/main" val="1950007068"/>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ABF491F-042D-424C-84A2-3B2E0D69BD6C}" type="slidenum">
              <a:rPr lang="en-US"/>
              <a:pPr/>
              <a:t>‹#›</a:t>
            </a:fld>
            <a:endParaRPr lang="en-US"/>
          </a:p>
        </p:txBody>
      </p:sp>
    </p:spTree>
    <p:extLst>
      <p:ext uri="{BB962C8B-B14F-4D97-AF65-F5344CB8AC3E}">
        <p14:creationId xmlns:p14="http://schemas.microsoft.com/office/powerpoint/2010/main" val="4016001724"/>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B4C5266-2444-4AA0-9ED3-6C532FC1DA54}" type="slidenum">
              <a:rPr lang="en-US"/>
              <a:pPr/>
              <a:t>‹#›</a:t>
            </a:fld>
            <a:endParaRPr lang="en-US"/>
          </a:p>
        </p:txBody>
      </p:sp>
    </p:spTree>
    <p:extLst>
      <p:ext uri="{BB962C8B-B14F-4D97-AF65-F5344CB8AC3E}">
        <p14:creationId xmlns:p14="http://schemas.microsoft.com/office/powerpoint/2010/main" val="3663930274"/>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A64F9B5-89BE-46EC-939A-685369EFD24F}" type="slidenum">
              <a:rPr lang="en-US"/>
              <a:pPr/>
              <a:t>‹#›</a:t>
            </a:fld>
            <a:endParaRPr lang="en-US"/>
          </a:p>
        </p:txBody>
      </p:sp>
    </p:spTree>
    <p:extLst>
      <p:ext uri="{BB962C8B-B14F-4D97-AF65-F5344CB8AC3E}">
        <p14:creationId xmlns:p14="http://schemas.microsoft.com/office/powerpoint/2010/main" val="1528982430"/>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2ADD676-0C58-4FEB-A9E0-CBC0BB5D802D}" type="slidenum">
              <a:rPr lang="en-US"/>
              <a:pPr/>
              <a:t>‹#›</a:t>
            </a:fld>
            <a:endParaRPr lang="en-US"/>
          </a:p>
        </p:txBody>
      </p:sp>
    </p:spTree>
    <p:extLst>
      <p:ext uri="{BB962C8B-B14F-4D97-AF65-F5344CB8AC3E}">
        <p14:creationId xmlns:p14="http://schemas.microsoft.com/office/powerpoint/2010/main" val="555455077"/>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3B22B6-82E7-4AF3-888C-C26CDC0C5070}" type="slidenum">
              <a:rPr lang="en-US"/>
              <a:pPr/>
              <a:t>‹#›</a:t>
            </a:fld>
            <a:endParaRPr lang="en-US"/>
          </a:p>
        </p:txBody>
      </p:sp>
    </p:spTree>
    <p:extLst>
      <p:ext uri="{BB962C8B-B14F-4D97-AF65-F5344CB8AC3E}">
        <p14:creationId xmlns:p14="http://schemas.microsoft.com/office/powerpoint/2010/main" val="2072761229"/>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85" name="Rectangle 37"/>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kumimoji="1" lang="en-US"/>
          </a:p>
        </p:txBody>
      </p:sp>
      <p:sp>
        <p:nvSpPr>
          <p:cNvPr id="2087" name="Line 39"/>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090" name="Picture 42" descr="A:\minispir.GIF"/>
          <p:cNvPicPr>
            <a:picLocks noChangeAspect="1" noChangeArrowheads="1"/>
          </p:cNvPicPr>
          <p:nvPr/>
        </p:nvPicPr>
        <p:blipFill>
          <a:blip r:embed="rId15" cstate="print">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extLst>
            <a:ext uri="{909E8E84-426E-40DD-AFC4-6F175D3DCCD1}">
              <a14:hiddenFill xmlns:a14="http://schemas.microsoft.com/office/drawing/2010/main">
                <a:solidFill>
                  <a:srgbClr val="FFFFFF"/>
                </a:solidFill>
              </a14:hiddenFill>
            </a:ext>
          </a:extLst>
        </p:spPr>
      </p:pic>
      <p:pic>
        <p:nvPicPr>
          <p:cNvPr id="2091" name="Picture 43" descr="A:\minispir.GIF"/>
          <p:cNvPicPr>
            <a:picLocks noChangeAspect="1" noChangeArrowheads="1"/>
          </p:cNvPicPr>
          <p:nvPr/>
        </p:nvPicPr>
        <p:blipFill>
          <a:blip r:embed="rId15" cstate="print">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extLst>
            <a:ext uri="{909E8E84-426E-40DD-AFC4-6F175D3DCCD1}">
              <a14:hiddenFill xmlns:a14="http://schemas.microsoft.com/office/drawing/2010/main">
                <a:solidFill>
                  <a:srgbClr val="FFFFFF"/>
                </a:solidFill>
              </a14:hiddenFill>
            </a:ext>
          </a:extLst>
        </p:spPr>
      </p:pic>
      <p:sp>
        <p:nvSpPr>
          <p:cNvPr id="2093" name="Rectangle 45"/>
          <p:cNvSpPr>
            <a:spLocks noGrp="1" noChangeArrowheads="1"/>
          </p:cNvSpPr>
          <p:nvPr>
            <p:ph type="title"/>
          </p:nvPr>
        </p:nvSpPr>
        <p:spPr bwMode="auto">
          <a:xfrm>
            <a:off x="1066800" y="381000"/>
            <a:ext cx="7620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94" name="Rectangle 46"/>
          <p:cNvSpPr>
            <a:spLocks noGrp="1" noChangeArrowheads="1"/>
          </p:cNvSpPr>
          <p:nvPr>
            <p:ph type="body" idx="1"/>
          </p:nvPr>
        </p:nvSpPr>
        <p:spPr bwMode="auto">
          <a:xfrm>
            <a:off x="1066800" y="17526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95" name="Rectangle 47"/>
          <p:cNvSpPr>
            <a:spLocks noGrp="1" noChangeArrowheads="1"/>
          </p:cNvSpPr>
          <p:nvPr>
            <p:ph type="dt" sz="half" idx="2"/>
          </p:nvPr>
        </p:nvSpPr>
        <p:spPr bwMode="auto">
          <a:xfrm>
            <a:off x="1014413" y="61071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096" name="Rectangle 48"/>
          <p:cNvSpPr>
            <a:spLocks noGrp="1" noChangeArrowheads="1"/>
          </p:cNvSpPr>
          <p:nvPr>
            <p:ph type="ftr" sz="quarter" idx="3"/>
          </p:nvPr>
        </p:nvSpPr>
        <p:spPr bwMode="auto">
          <a:xfrm>
            <a:off x="3452813" y="610711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097" name="Rectangle 49"/>
          <p:cNvSpPr>
            <a:spLocks noGrp="1" noChangeArrowheads="1"/>
          </p:cNvSpPr>
          <p:nvPr>
            <p:ph type="sldNum" sz="quarter" idx="4"/>
          </p:nvPr>
        </p:nvSpPr>
        <p:spPr bwMode="auto">
          <a:xfrm>
            <a:off x="6881813" y="61071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674F95A-F680-4C9C-ACE5-6E272B489FA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p:split orient="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3.png"/><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4.png"/><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png"/><Relationship Id="rId4" Type="http://schemas.openxmlformats.org/officeDocument/2006/relationships/oleObject" Target="../embeddings/oleObject1.bin"/><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6.png"/><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7.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8.png"/><Relationship Id="rId4" Type="http://schemas.openxmlformats.org/officeDocument/2006/relationships/oleObject" Target="../embeddings/oleObject6.bin"/><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12.png"/><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990600" y="1676400"/>
            <a:ext cx="7721600" cy="1143000"/>
          </a:xfrm>
        </p:spPr>
        <p:txBody>
          <a:bodyPr/>
          <a:lstStyle/>
          <a:p>
            <a:r>
              <a:rPr lang="en-US" b="1">
                <a:solidFill>
                  <a:srgbClr val="906D58"/>
                </a:solidFill>
              </a:rPr>
              <a:t>Safety In the Science Lab</a:t>
            </a:r>
          </a:p>
        </p:txBody>
      </p:sp>
      <p:sp>
        <p:nvSpPr>
          <p:cNvPr id="27651" name="Rectangle 3"/>
          <p:cNvSpPr>
            <a:spLocks noGrp="1" noChangeArrowheads="1"/>
          </p:cNvSpPr>
          <p:nvPr>
            <p:ph type="subTitle" idx="1"/>
          </p:nvPr>
        </p:nvSpPr>
        <p:spPr>
          <a:xfrm>
            <a:off x="2438400" y="2971800"/>
            <a:ext cx="4876800" cy="762000"/>
          </a:xfrm>
        </p:spPr>
        <p:txBody>
          <a:bodyPr/>
          <a:lstStyle/>
          <a:p>
            <a:r>
              <a:rPr lang="en-US" sz="3600" b="1">
                <a:solidFill>
                  <a:srgbClr val="906D58"/>
                </a:solidFill>
              </a:rPr>
              <a:t>Rules and Symbols</a:t>
            </a:r>
          </a:p>
        </p:txBody>
      </p:sp>
      <p:sp>
        <p:nvSpPr>
          <p:cNvPr id="27653" name="AutoShape 5"/>
          <p:cNvSpPr>
            <a:spLocks noChangeArrowheads="1"/>
          </p:cNvSpPr>
          <p:nvPr/>
        </p:nvSpPr>
        <p:spPr bwMode="auto">
          <a:xfrm>
            <a:off x="4114800" y="3810000"/>
            <a:ext cx="1295400" cy="1295400"/>
          </a:xfrm>
          <a:prstGeom prst="plus">
            <a:avLst>
              <a:gd name="adj" fmla="val 36625"/>
            </a:avLst>
          </a:prstGeom>
          <a:solidFill>
            <a:srgbClr val="FF0000"/>
          </a:solidFill>
          <a:ln w="19050">
            <a:solidFill>
              <a:srgbClr val="000000"/>
            </a:solidFill>
            <a:miter lim="800000"/>
            <a:headEnd/>
            <a:tailEnd/>
          </a:ln>
        </p:spPr>
        <p:txBody>
          <a:bodyPr/>
          <a:lstStyle/>
          <a:p>
            <a:endParaRPr lang="en-US"/>
          </a:p>
        </p:txBody>
      </p:sp>
      <p:sp>
        <p:nvSpPr>
          <p:cNvPr id="27654" name="Text Box 6"/>
          <p:cNvSpPr txBox="1">
            <a:spLocks noChangeArrowheads="1"/>
          </p:cNvSpPr>
          <p:nvPr/>
        </p:nvSpPr>
        <p:spPr bwMode="auto">
          <a:xfrm>
            <a:off x="1447800" y="685800"/>
            <a:ext cx="7118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a:solidFill>
                  <a:srgbClr val="FF0000"/>
                </a:solidFill>
              </a:rPr>
              <a:t>Lab Safety: Everyone Is Responsible!</a:t>
            </a:r>
          </a:p>
        </p:txBody>
      </p:sp>
      <p:sp>
        <p:nvSpPr>
          <p:cNvPr id="27655" name="Text Box 7"/>
          <p:cNvSpPr txBox="1">
            <a:spLocks noChangeArrowheads="1"/>
          </p:cNvSpPr>
          <p:nvPr/>
        </p:nvSpPr>
        <p:spPr bwMode="auto">
          <a:xfrm>
            <a:off x="2978063" y="5410200"/>
            <a:ext cx="337996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dirty="0" smtClean="0"/>
              <a:t>Ms. </a:t>
            </a:r>
            <a:r>
              <a:rPr lang="en-US" sz="2000" dirty="0" err="1" smtClean="0"/>
              <a:t>Pinkstaff</a:t>
            </a:r>
            <a:endParaRPr lang="en-US" sz="2000" dirty="0" smtClean="0"/>
          </a:p>
          <a:p>
            <a:pPr algn="ctr"/>
            <a:r>
              <a:rPr lang="en-US" sz="2000" dirty="0" smtClean="0"/>
              <a:t>Maricopa Wells Middle School</a:t>
            </a:r>
            <a:endParaRPr lang="en-US" sz="2000"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8000"/>
                                  </p:stCondLst>
                                  <p:childTnLst>
                                    <p:set>
                                      <p:cBhvr>
                                        <p:cTn id="6" dur="1" fill="hold">
                                          <p:stCondLst>
                                            <p:cond delay="0"/>
                                          </p:stCondLst>
                                        </p:cTn>
                                        <p:tgtEl>
                                          <p:spTgt spid="27654"/>
                                        </p:tgtEl>
                                        <p:attrNameLst>
                                          <p:attrName>style.visibility</p:attrName>
                                        </p:attrNameLst>
                                      </p:cBhvr>
                                      <p:to>
                                        <p:strVal val="visible"/>
                                      </p:to>
                                    </p:set>
                                    <p:anim calcmode="lin" valueType="num">
                                      <p:cBhvr additive="base">
                                        <p:cTn id="7" dur="500" fill="hold"/>
                                        <p:tgtEl>
                                          <p:spTgt spid="27654"/>
                                        </p:tgtEl>
                                        <p:attrNameLst>
                                          <p:attrName>ppt_x</p:attrName>
                                        </p:attrNameLst>
                                      </p:cBhvr>
                                      <p:tavLst>
                                        <p:tav tm="0">
                                          <p:val>
                                            <p:strVal val="#ppt_x"/>
                                          </p:val>
                                        </p:tav>
                                        <p:tav tm="100000">
                                          <p:val>
                                            <p:strVal val="#ppt_x"/>
                                          </p:val>
                                        </p:tav>
                                      </p:tavLst>
                                    </p:anim>
                                    <p:anim calcmode="lin" valueType="num">
                                      <p:cBhvr additive="base">
                                        <p:cTn id="8"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a:noFill/>
          <a:ln/>
        </p:spPr>
        <p:txBody>
          <a:bodyPr/>
          <a:lstStyle/>
          <a:p>
            <a:r>
              <a:rPr lang="en-US"/>
              <a:t>What’s Wrong With This Picture?</a:t>
            </a:r>
          </a:p>
        </p:txBody>
      </p:sp>
      <p:graphicFrame>
        <p:nvGraphicFramePr>
          <p:cNvPr id="40964" name="Object 4"/>
          <p:cNvGraphicFramePr>
            <a:graphicFrameLocks noChangeAspect="1"/>
          </p:cNvGraphicFramePr>
          <p:nvPr/>
        </p:nvGraphicFramePr>
        <p:xfrm>
          <a:off x="1981200" y="1828800"/>
          <a:ext cx="5984875" cy="4064000"/>
        </p:xfrm>
        <a:graphic>
          <a:graphicData uri="http://schemas.openxmlformats.org/presentationml/2006/ole">
            <mc:AlternateContent xmlns:mc="http://schemas.openxmlformats.org/markup-compatibility/2006">
              <mc:Choice xmlns:v="urn:schemas-microsoft-com:vml" Requires="v">
                <p:oleObj spid="_x0000_s40974" name="CorelPhotoPaint.Image.8" r:id="rId4" imgW="19149206" imgH="13003175" progId="">
                  <p:embed/>
                </p:oleObj>
              </mc:Choice>
              <mc:Fallback>
                <p:oleObj name="CorelPhotoPaint.Image.8" r:id="rId4" imgW="19149206" imgH="13003175"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828800"/>
                        <a:ext cx="5984875"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5" name="AutoShape 5"/>
          <p:cNvSpPr>
            <a:spLocks noChangeArrowheads="1"/>
          </p:cNvSpPr>
          <p:nvPr/>
        </p:nvSpPr>
        <p:spPr bwMode="auto">
          <a:xfrm>
            <a:off x="2133600" y="1981200"/>
            <a:ext cx="990600" cy="990600"/>
          </a:xfrm>
          <a:prstGeom prst="plus">
            <a:avLst>
              <a:gd name="adj" fmla="val 36625"/>
            </a:avLst>
          </a:prstGeom>
          <a:solidFill>
            <a:srgbClr val="FF0000"/>
          </a:solidFill>
          <a:ln w="19050">
            <a:solidFill>
              <a:srgbClr val="000000"/>
            </a:solidFill>
            <a:miter lim="800000"/>
            <a:headEnd/>
            <a:tailEnd/>
          </a:ln>
        </p:spPr>
        <p:txBody>
          <a:bodyPr/>
          <a:lstStyle/>
          <a:p>
            <a:endParaRPr lang="en-US"/>
          </a:p>
        </p:txBody>
      </p:sp>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7" name="Object 3"/>
          <p:cNvGraphicFramePr>
            <a:graphicFrameLocks noChangeAspect="1"/>
          </p:cNvGraphicFramePr>
          <p:nvPr/>
        </p:nvGraphicFramePr>
        <p:xfrm>
          <a:off x="1981200" y="2057400"/>
          <a:ext cx="6096000" cy="4013200"/>
        </p:xfrm>
        <a:graphic>
          <a:graphicData uri="http://schemas.openxmlformats.org/presentationml/2006/ole">
            <mc:AlternateContent xmlns:mc="http://schemas.openxmlformats.org/markup-compatibility/2006">
              <mc:Choice xmlns:v="urn:schemas-microsoft-com:vml" Requires="v">
                <p:oleObj spid="_x0000_s41998" name="CorelPhotoPaint.Image.8" r:id="rId4" imgW="18996825" imgH="12507937" progId="">
                  <p:embed/>
                </p:oleObj>
              </mc:Choice>
              <mc:Fallback>
                <p:oleObj name="CorelPhotoPaint.Image.8" r:id="rId4" imgW="18996825" imgH="12507937"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057400"/>
                        <a:ext cx="6096000" cy="40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88" name="Rectangle 4"/>
          <p:cNvSpPr>
            <a:spLocks noGrp="1" noChangeArrowheads="1"/>
          </p:cNvSpPr>
          <p:nvPr>
            <p:ph type="title"/>
          </p:nvPr>
        </p:nvSpPr>
        <p:spPr>
          <a:noFill/>
          <a:ln/>
        </p:spPr>
        <p:txBody>
          <a:bodyPr/>
          <a:lstStyle/>
          <a:p>
            <a:r>
              <a:rPr lang="en-US"/>
              <a:t>What’s Wrong With This Picture?</a:t>
            </a:r>
          </a:p>
        </p:txBody>
      </p:sp>
      <p:sp>
        <p:nvSpPr>
          <p:cNvPr id="41989" name="AutoShape 5"/>
          <p:cNvSpPr>
            <a:spLocks noChangeArrowheads="1"/>
          </p:cNvSpPr>
          <p:nvPr/>
        </p:nvSpPr>
        <p:spPr bwMode="auto">
          <a:xfrm>
            <a:off x="2057400" y="2133600"/>
            <a:ext cx="990600" cy="990600"/>
          </a:xfrm>
          <a:prstGeom prst="plus">
            <a:avLst>
              <a:gd name="adj" fmla="val 36625"/>
            </a:avLst>
          </a:prstGeom>
          <a:solidFill>
            <a:srgbClr val="FF0000"/>
          </a:solidFill>
          <a:ln w="19050">
            <a:solidFill>
              <a:srgbClr val="000000"/>
            </a:solidFill>
            <a:miter lim="800000"/>
            <a:headEnd/>
            <a:tailEnd/>
          </a:ln>
        </p:spPr>
        <p:txBody>
          <a:bodyPr/>
          <a:lstStyle/>
          <a:p>
            <a:endParaRPr lang="en-US"/>
          </a:p>
        </p:txBody>
      </p:sp>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What’s Wrong With These Statements?</a:t>
            </a:r>
          </a:p>
        </p:txBody>
      </p:sp>
      <p:sp>
        <p:nvSpPr>
          <p:cNvPr id="43011" name="Text Box 3"/>
          <p:cNvSpPr txBox="1">
            <a:spLocks noChangeArrowheads="1"/>
          </p:cNvSpPr>
          <p:nvPr/>
        </p:nvSpPr>
        <p:spPr bwMode="auto">
          <a:xfrm>
            <a:off x="1812925" y="1793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3012" name="Rectangle 4"/>
          <p:cNvSpPr>
            <a:spLocks noChangeArrowheads="1"/>
          </p:cNvSpPr>
          <p:nvPr/>
        </p:nvSpPr>
        <p:spPr bwMode="auto">
          <a:xfrm>
            <a:off x="1066800" y="1752600"/>
            <a:ext cx="7620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dirty="0">
                <a:solidFill>
                  <a:srgbClr val="1C4113"/>
                </a:solidFill>
                <a:cs typeface="Times New Roman" pitchFamily="18" charset="0"/>
              </a:rPr>
              <a:t>Hal says that his teacher is solely responsible for preventing laboratory accidents.</a:t>
            </a:r>
          </a:p>
          <a:p>
            <a:pPr marL="342900" indent="-342900">
              <a:spcBef>
                <a:spcPct val="20000"/>
              </a:spcBef>
              <a:buFontTx/>
              <a:buChar char="•"/>
            </a:pPr>
            <a:r>
              <a:rPr lang="en-US" dirty="0" smtClean="0">
                <a:solidFill>
                  <a:srgbClr val="1C4113"/>
                </a:solidFill>
                <a:cs typeface="Times New Roman" pitchFamily="18" charset="0"/>
              </a:rPr>
              <a:t>Bob started </a:t>
            </a:r>
            <a:r>
              <a:rPr lang="en-US" dirty="0">
                <a:solidFill>
                  <a:srgbClr val="1C4113"/>
                </a:solidFill>
                <a:cs typeface="Times New Roman" pitchFamily="18" charset="0"/>
              </a:rPr>
              <a:t>the lab activity before reading it through completely.</a:t>
            </a:r>
          </a:p>
          <a:p>
            <a:pPr marL="342900" indent="-342900">
              <a:spcBef>
                <a:spcPct val="20000"/>
              </a:spcBef>
              <a:buFontTx/>
              <a:buChar char="•"/>
            </a:pPr>
            <a:r>
              <a:rPr lang="en-US" dirty="0" smtClean="0">
                <a:solidFill>
                  <a:srgbClr val="1C4113"/>
                </a:solidFill>
                <a:cs typeface="Times New Roman" pitchFamily="18" charset="0"/>
              </a:rPr>
              <a:t>Susie decided </a:t>
            </a:r>
            <a:r>
              <a:rPr lang="en-US" dirty="0">
                <a:solidFill>
                  <a:srgbClr val="1C4113"/>
                </a:solidFill>
                <a:cs typeface="Times New Roman" pitchFamily="18" charset="0"/>
              </a:rPr>
              <a:t>to do a lab activity that he read about in a library book before the teacher came into the classroom.</a:t>
            </a:r>
          </a:p>
          <a:p>
            <a:pPr marL="342900" indent="-342900">
              <a:spcBef>
                <a:spcPct val="20000"/>
              </a:spcBef>
              <a:buFontTx/>
              <a:buChar char="•"/>
            </a:pPr>
            <a:r>
              <a:rPr lang="en-US" dirty="0">
                <a:solidFill>
                  <a:srgbClr val="1C4113"/>
                </a:solidFill>
                <a:cs typeface="Times New Roman" pitchFamily="18" charset="0"/>
              </a:rPr>
              <a:t>Stephanie says that the safety goggles mess up her hair and give her raccoon eyes. She refuses to wear them.</a:t>
            </a:r>
          </a:p>
          <a:p>
            <a:pPr marL="342900" indent="-342900">
              <a:spcBef>
                <a:spcPct val="20000"/>
              </a:spcBef>
              <a:buFontTx/>
              <a:buChar char="•"/>
            </a:pPr>
            <a:r>
              <a:rPr lang="en-US" dirty="0">
                <a:solidFill>
                  <a:srgbClr val="1C4113"/>
                </a:solidFill>
                <a:cs typeface="Times New Roman" pitchFamily="18" charset="0"/>
              </a:rPr>
              <a:t>Barbie and Ken accidentally break a beaker full of some chemical. Instead of risking getting in trouble they quickly clean up the mess with paper towel and throw it in the garbage.</a:t>
            </a:r>
          </a:p>
          <a:p>
            <a:pPr marL="342900" indent="-342900">
              <a:spcBef>
                <a:spcPct val="20000"/>
              </a:spcBef>
              <a:buFontTx/>
              <a:buChar char="•"/>
            </a:pPr>
            <a:endParaRPr lang="en-US" dirty="0">
              <a:solidFill>
                <a:srgbClr val="1C4113"/>
              </a:solidFill>
              <a:cs typeface="Times New Roman" pitchFamily="18" charset="0"/>
            </a:endParaRPr>
          </a:p>
        </p:txBody>
      </p:sp>
      <p:sp>
        <p:nvSpPr>
          <p:cNvPr id="43013" name="AutoShape 5"/>
          <p:cNvSpPr>
            <a:spLocks noChangeArrowheads="1"/>
          </p:cNvSpPr>
          <p:nvPr/>
        </p:nvSpPr>
        <p:spPr bwMode="auto">
          <a:xfrm>
            <a:off x="1219200" y="762000"/>
            <a:ext cx="762000" cy="762000"/>
          </a:xfrm>
          <a:prstGeom prst="plus">
            <a:avLst>
              <a:gd name="adj" fmla="val 36625"/>
            </a:avLst>
          </a:prstGeom>
          <a:solidFill>
            <a:srgbClr val="FF0000"/>
          </a:solidFill>
          <a:ln w="19050">
            <a:solidFill>
              <a:srgbClr val="000000"/>
            </a:solidFill>
            <a:miter lim="800000"/>
            <a:headEnd/>
            <a:tailEnd/>
          </a:ln>
        </p:spPr>
        <p:txBody>
          <a:bodyPr/>
          <a:lstStyle/>
          <a:p>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What To Do In An Emergency</a:t>
            </a:r>
          </a:p>
        </p:txBody>
      </p:sp>
      <p:sp>
        <p:nvSpPr>
          <p:cNvPr id="44035" name="AutoShape 3"/>
          <p:cNvSpPr>
            <a:spLocks noChangeArrowheads="1"/>
          </p:cNvSpPr>
          <p:nvPr/>
        </p:nvSpPr>
        <p:spPr bwMode="auto">
          <a:xfrm>
            <a:off x="7239000" y="2209800"/>
            <a:ext cx="914400" cy="838200"/>
          </a:xfrm>
          <a:prstGeom prst="plus">
            <a:avLst>
              <a:gd name="adj" fmla="val 33773"/>
            </a:avLst>
          </a:prstGeom>
          <a:solidFill>
            <a:srgbClr val="FF0000"/>
          </a:solidFill>
          <a:ln w="38100">
            <a:solidFill>
              <a:srgbClr val="000000"/>
            </a:solidFill>
            <a:miter lim="800000"/>
            <a:headEnd/>
            <a:tailEnd/>
          </a:ln>
        </p:spPr>
        <p:txBody>
          <a:bodyPr/>
          <a:lstStyle/>
          <a:p>
            <a:endParaRPr lang="en-US"/>
          </a:p>
        </p:txBody>
      </p:sp>
      <p:sp>
        <p:nvSpPr>
          <p:cNvPr id="44037" name="Text Box 5"/>
          <p:cNvSpPr txBox="1">
            <a:spLocks noChangeArrowheads="1"/>
          </p:cNvSpPr>
          <p:nvPr/>
        </p:nvSpPr>
        <p:spPr bwMode="auto">
          <a:xfrm>
            <a:off x="1143000" y="1752600"/>
            <a:ext cx="7577138"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solidFill>
                  <a:srgbClr val="060502"/>
                </a:solidFill>
              </a:rPr>
              <a:t>If there is a fire or fire alarm</a:t>
            </a:r>
          </a:p>
          <a:p>
            <a:pPr lvl="1">
              <a:buFontTx/>
              <a:buChar char="•"/>
            </a:pPr>
            <a:r>
              <a:rPr lang="en-US" dirty="0">
                <a:solidFill>
                  <a:srgbClr val="060502"/>
                </a:solidFill>
              </a:rPr>
              <a:t> Quietly get up and push in your chair</a:t>
            </a:r>
            <a:r>
              <a:rPr lang="en-US" dirty="0" smtClean="0">
                <a:solidFill>
                  <a:srgbClr val="060502"/>
                </a:solidFill>
              </a:rPr>
              <a:t>.</a:t>
            </a:r>
          </a:p>
          <a:p>
            <a:pPr lvl="1">
              <a:buFontTx/>
              <a:buChar char="•"/>
            </a:pPr>
            <a:r>
              <a:rPr lang="en-US" dirty="0" smtClean="0">
                <a:solidFill>
                  <a:srgbClr val="060502"/>
                </a:solidFill>
              </a:rPr>
              <a:t> 1 person grab the emergency backpack</a:t>
            </a:r>
            <a:endParaRPr lang="en-US" dirty="0">
              <a:solidFill>
                <a:srgbClr val="060502"/>
              </a:solidFill>
            </a:endParaRPr>
          </a:p>
          <a:p>
            <a:pPr lvl="1">
              <a:buFontTx/>
              <a:buChar char="•"/>
            </a:pPr>
            <a:r>
              <a:rPr lang="en-US" dirty="0">
                <a:solidFill>
                  <a:srgbClr val="060502"/>
                </a:solidFill>
              </a:rPr>
              <a:t> Walk toward the </a:t>
            </a:r>
            <a:r>
              <a:rPr lang="en-US" u="sng" dirty="0">
                <a:solidFill>
                  <a:srgbClr val="060502"/>
                </a:solidFill>
              </a:rPr>
              <a:t>outside </a:t>
            </a:r>
            <a:r>
              <a:rPr lang="en-US" dirty="0">
                <a:solidFill>
                  <a:srgbClr val="060502"/>
                </a:solidFill>
              </a:rPr>
              <a:t>classroom door.</a:t>
            </a:r>
          </a:p>
          <a:p>
            <a:pPr lvl="1">
              <a:buFontTx/>
              <a:buChar char="•"/>
            </a:pPr>
            <a:r>
              <a:rPr lang="en-US" dirty="0">
                <a:solidFill>
                  <a:srgbClr val="060502"/>
                </a:solidFill>
              </a:rPr>
              <a:t> </a:t>
            </a:r>
            <a:r>
              <a:rPr lang="en-US" u="sng" dirty="0">
                <a:solidFill>
                  <a:srgbClr val="060502"/>
                </a:solidFill>
              </a:rPr>
              <a:t>Walk</a:t>
            </a:r>
            <a:r>
              <a:rPr lang="en-US" dirty="0">
                <a:solidFill>
                  <a:srgbClr val="060502"/>
                </a:solidFill>
              </a:rPr>
              <a:t> to the </a:t>
            </a:r>
            <a:r>
              <a:rPr lang="en-US" dirty="0" smtClean="0">
                <a:solidFill>
                  <a:srgbClr val="060502"/>
                </a:solidFill>
              </a:rPr>
              <a:t>field.</a:t>
            </a:r>
            <a:endParaRPr lang="en-US" dirty="0">
              <a:solidFill>
                <a:srgbClr val="060502"/>
              </a:solidFill>
            </a:endParaRPr>
          </a:p>
          <a:p>
            <a:pPr lvl="1">
              <a:buFontTx/>
              <a:buChar char="•"/>
            </a:pPr>
            <a:r>
              <a:rPr lang="en-US" dirty="0">
                <a:solidFill>
                  <a:srgbClr val="060502"/>
                </a:solidFill>
              </a:rPr>
              <a:t> Quickly line </a:t>
            </a:r>
            <a:r>
              <a:rPr lang="en-US" dirty="0" smtClean="0">
                <a:solidFill>
                  <a:srgbClr val="060502"/>
                </a:solidFill>
              </a:rPr>
              <a:t>up.</a:t>
            </a:r>
            <a:endParaRPr lang="en-US" dirty="0">
              <a:solidFill>
                <a:srgbClr val="060502"/>
              </a:solidFill>
            </a:endParaRPr>
          </a:p>
          <a:p>
            <a:pPr lvl="1">
              <a:buFontTx/>
              <a:buChar char="•"/>
            </a:pPr>
            <a:r>
              <a:rPr lang="en-US" dirty="0">
                <a:solidFill>
                  <a:srgbClr val="060502"/>
                </a:solidFill>
              </a:rPr>
              <a:t> Remain in line until the drill is over.</a:t>
            </a:r>
          </a:p>
          <a:p>
            <a:pPr lvl="1">
              <a:buFontTx/>
              <a:buChar char="•"/>
            </a:pPr>
            <a:r>
              <a:rPr lang="en-US" dirty="0">
                <a:solidFill>
                  <a:srgbClr val="060502"/>
                </a:solidFill>
              </a:rPr>
              <a:t> Remain </a:t>
            </a:r>
            <a:r>
              <a:rPr lang="en-US" dirty="0" smtClean="0">
                <a:solidFill>
                  <a:srgbClr val="060502"/>
                </a:solidFill>
              </a:rPr>
              <a:t>quiet throughout </a:t>
            </a:r>
            <a:r>
              <a:rPr lang="en-US" dirty="0">
                <a:solidFill>
                  <a:srgbClr val="060502"/>
                </a:solidFill>
              </a:rPr>
              <a:t>the entire alarm so that all people can hear important directions.</a:t>
            </a:r>
          </a:p>
        </p:txBody>
      </p:sp>
      <p:sp>
        <p:nvSpPr>
          <p:cNvPr id="44038" name="Text Box 6"/>
          <p:cNvSpPr txBox="1">
            <a:spLocks noChangeArrowheads="1"/>
          </p:cNvSpPr>
          <p:nvPr/>
        </p:nvSpPr>
        <p:spPr bwMode="auto">
          <a:xfrm>
            <a:off x="1981200" y="6019800"/>
            <a:ext cx="5572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FF0000"/>
                </a:solidFill>
              </a:rPr>
              <a:t>Lab Safety: Everyone Is Responsible!</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 calcmode="lin" valueType="num">
                                      <p:cBhvr additive="base">
                                        <p:cTn id="7" dur="500" fill="hold"/>
                                        <p:tgtEl>
                                          <p:spTgt spid="44037"/>
                                        </p:tgtEl>
                                        <p:attrNameLst>
                                          <p:attrName>ppt_x</p:attrName>
                                        </p:attrNameLst>
                                      </p:cBhvr>
                                      <p:tavLst>
                                        <p:tav tm="0">
                                          <p:val>
                                            <p:strVal val="0-#ppt_w/2"/>
                                          </p:val>
                                        </p:tav>
                                        <p:tav tm="100000">
                                          <p:val>
                                            <p:strVal val="#ppt_x"/>
                                          </p:val>
                                        </p:tav>
                                      </p:tavLst>
                                    </p:anim>
                                    <p:anim calcmode="lin" valueType="num">
                                      <p:cBhvr additive="base">
                                        <p:cTn id="8" dur="500" fill="hold"/>
                                        <p:tgtEl>
                                          <p:spTgt spid="440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Any Questions?</a:t>
            </a:r>
          </a:p>
        </p:txBody>
      </p:sp>
      <p:pic>
        <p:nvPicPr>
          <p:cNvPr id="48131" name="Picture 3" descr="E:\kristin\critical\Inetpub\kristin\img\calvin lab safety.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858370"/>
            <a:ext cx="2374392" cy="312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Safety </a:t>
            </a:r>
            <a:r>
              <a:rPr lang="en-US" dirty="0" smtClean="0"/>
              <a:t>Activity</a:t>
            </a:r>
            <a:endParaRPr lang="en-US" dirty="0"/>
          </a:p>
        </p:txBody>
      </p:sp>
      <p:sp>
        <p:nvSpPr>
          <p:cNvPr id="3" name="Content Placeholder 2"/>
          <p:cNvSpPr>
            <a:spLocks noGrp="1"/>
          </p:cNvSpPr>
          <p:nvPr>
            <p:ph idx="1"/>
          </p:nvPr>
        </p:nvSpPr>
        <p:spPr>
          <a:xfrm>
            <a:off x="1066800" y="1600200"/>
            <a:ext cx="7620000" cy="5029200"/>
          </a:xfrm>
        </p:spPr>
        <p:txBody>
          <a:bodyPr/>
          <a:lstStyle/>
          <a:p>
            <a:r>
              <a:rPr lang="en-US" sz="2400" dirty="0" smtClean="0"/>
              <a:t>Think about all of the science lab behaviors and procedures that we’ve covered </a:t>
            </a:r>
            <a:r>
              <a:rPr lang="en-US" sz="2400" dirty="0" smtClean="0"/>
              <a:t>so far.  </a:t>
            </a:r>
            <a:r>
              <a:rPr lang="en-US" sz="2400" dirty="0" smtClean="0"/>
              <a:t>Choose 1 of the following activities to complete by Friday:</a:t>
            </a:r>
          </a:p>
          <a:p>
            <a:pPr lvl="1"/>
            <a:r>
              <a:rPr lang="en-US" sz="2000" dirty="0" smtClean="0"/>
              <a:t>Create </a:t>
            </a:r>
            <a:r>
              <a:rPr lang="en-US" sz="2000" b="1" dirty="0" smtClean="0"/>
              <a:t>script</a:t>
            </a:r>
            <a:r>
              <a:rPr lang="en-US" sz="2000" dirty="0" smtClean="0"/>
              <a:t> for and perform a skit in front of the class about a student or students in a science class.  Make sure to tell a story, not just have a teacher explaining rules to the class.  Groups of 2-4 only.</a:t>
            </a:r>
          </a:p>
          <a:p>
            <a:pPr lvl="1"/>
            <a:r>
              <a:rPr lang="en-US" sz="2000" dirty="0" smtClean="0"/>
              <a:t>Create a </a:t>
            </a:r>
            <a:r>
              <a:rPr lang="en-US" sz="2000" b="1" dirty="0" smtClean="0"/>
              <a:t>poster </a:t>
            </a:r>
            <a:r>
              <a:rPr lang="en-US" sz="2000" dirty="0" smtClean="0"/>
              <a:t>which you will present to the class explaining the science safety rules and symbols we have learned about in class. You must use pictures on your poster and explain the rules in your presentation. Individual</a:t>
            </a:r>
            <a:r>
              <a:rPr lang="en-US" sz="2000" dirty="0" smtClean="0"/>
              <a:t> </a:t>
            </a:r>
            <a:r>
              <a:rPr lang="en-US" sz="2000" dirty="0" smtClean="0"/>
              <a:t>or groups of 2-3.</a:t>
            </a:r>
            <a:endParaRPr lang="en-US" sz="1800" dirty="0"/>
          </a:p>
        </p:txBody>
      </p:sp>
    </p:spTree>
    <p:extLst>
      <p:ext uri="{BB962C8B-B14F-4D97-AF65-F5344CB8AC3E}">
        <p14:creationId xmlns:p14="http://schemas.microsoft.com/office/powerpoint/2010/main" val="3327547554"/>
      </p:ext>
    </p:extLst>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solidFill>
                  <a:srgbClr val="906D58"/>
                </a:solidFill>
              </a:rPr>
              <a:t>Safety First</a:t>
            </a:r>
          </a:p>
        </p:txBody>
      </p:sp>
      <p:sp>
        <p:nvSpPr>
          <p:cNvPr id="28675" name="Rectangle 3"/>
          <p:cNvSpPr>
            <a:spLocks noGrp="1" noChangeArrowheads="1"/>
          </p:cNvSpPr>
          <p:nvPr>
            <p:ph type="body" idx="1"/>
          </p:nvPr>
        </p:nvSpPr>
        <p:spPr/>
        <p:txBody>
          <a:bodyPr/>
          <a:lstStyle/>
          <a:p>
            <a:pPr>
              <a:lnSpc>
                <a:spcPct val="90000"/>
              </a:lnSpc>
            </a:pPr>
            <a:r>
              <a:rPr lang="en-US" sz="2400" dirty="0">
                <a:cs typeface="Times New Roman" pitchFamily="18" charset="0"/>
              </a:rPr>
              <a:t>Science is a hands-on laboratory class. </a:t>
            </a:r>
          </a:p>
          <a:p>
            <a:pPr>
              <a:lnSpc>
                <a:spcPct val="90000"/>
              </a:lnSpc>
            </a:pPr>
            <a:r>
              <a:rPr lang="en-US" sz="2400" dirty="0">
                <a:cs typeface="Times New Roman" pitchFamily="18" charset="0"/>
              </a:rPr>
              <a:t>You will be </a:t>
            </a:r>
            <a:r>
              <a:rPr lang="en-US" sz="2400" dirty="0" smtClean="0">
                <a:cs typeface="Times New Roman" pitchFamily="18" charset="0"/>
              </a:rPr>
              <a:t>doing </a:t>
            </a:r>
            <a:r>
              <a:rPr lang="en-US" sz="2400" dirty="0">
                <a:cs typeface="Times New Roman" pitchFamily="18" charset="0"/>
              </a:rPr>
              <a:t>laboratory activities, which require the use of </a:t>
            </a:r>
            <a:r>
              <a:rPr lang="en-US" sz="2400" dirty="0" smtClean="0">
                <a:cs typeface="Times New Roman" pitchFamily="18" charset="0"/>
              </a:rPr>
              <a:t>expensive </a:t>
            </a:r>
            <a:r>
              <a:rPr lang="en-US" sz="2400" dirty="0">
                <a:cs typeface="Times New Roman" pitchFamily="18" charset="0"/>
              </a:rPr>
              <a:t>lab </a:t>
            </a:r>
            <a:r>
              <a:rPr lang="en-US" sz="2400" dirty="0" smtClean="0">
                <a:cs typeface="Times New Roman" pitchFamily="18" charset="0"/>
              </a:rPr>
              <a:t>equipment and </a:t>
            </a:r>
            <a:r>
              <a:rPr lang="en-US" sz="2400" dirty="0" smtClean="0">
                <a:cs typeface="Times New Roman" pitchFamily="18" charset="0"/>
              </a:rPr>
              <a:t>supplies. </a:t>
            </a:r>
            <a:endParaRPr lang="en-US" sz="2400" dirty="0">
              <a:cs typeface="Times New Roman" pitchFamily="18" charset="0"/>
            </a:endParaRPr>
          </a:p>
          <a:p>
            <a:pPr>
              <a:lnSpc>
                <a:spcPct val="90000"/>
              </a:lnSpc>
            </a:pPr>
            <a:r>
              <a:rPr lang="en-US" sz="2400" dirty="0">
                <a:cs typeface="Times New Roman" pitchFamily="18" charset="0"/>
              </a:rPr>
              <a:t>Safety in the science classroom is the #1 priority.</a:t>
            </a:r>
          </a:p>
          <a:p>
            <a:pPr>
              <a:lnSpc>
                <a:spcPct val="90000"/>
              </a:lnSpc>
            </a:pPr>
            <a:r>
              <a:rPr lang="en-US" sz="2400" dirty="0">
                <a:cs typeface="Times New Roman" pitchFamily="18" charset="0"/>
              </a:rPr>
              <a:t>To ensure a safe science classroom, a list of rules has been developed and provided to you in your student safety contract. </a:t>
            </a:r>
          </a:p>
          <a:p>
            <a:pPr>
              <a:lnSpc>
                <a:spcPct val="90000"/>
              </a:lnSpc>
            </a:pPr>
            <a:r>
              <a:rPr lang="en-US" sz="2400" dirty="0">
                <a:cs typeface="Times New Roman" pitchFamily="18" charset="0"/>
              </a:rPr>
              <a:t>These rules must be followed at all times. </a:t>
            </a:r>
          </a:p>
        </p:txBody>
      </p:sp>
      <p:sp>
        <p:nvSpPr>
          <p:cNvPr id="28676" name="AutoShape 4"/>
          <p:cNvSpPr>
            <a:spLocks noChangeArrowheads="1"/>
          </p:cNvSpPr>
          <p:nvPr/>
        </p:nvSpPr>
        <p:spPr bwMode="auto">
          <a:xfrm>
            <a:off x="1524000" y="533400"/>
            <a:ext cx="906463" cy="884238"/>
          </a:xfrm>
          <a:prstGeom prst="plus">
            <a:avLst>
              <a:gd name="adj" fmla="val 33773"/>
            </a:avLst>
          </a:prstGeom>
          <a:solidFill>
            <a:srgbClr val="FF0000"/>
          </a:solidFill>
          <a:ln w="38100">
            <a:solidFill>
              <a:srgbClr val="000000"/>
            </a:solidFill>
            <a:miter lim="800000"/>
            <a:headEnd/>
            <a:tailEnd/>
          </a:ln>
        </p:spPr>
        <p:txBody>
          <a:bodyPr/>
          <a:lstStyle/>
          <a:p>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500" fill="hold"/>
                                        <p:tgtEl>
                                          <p:spTgt spid="286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6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r>
              <a:rPr lang="en-US"/>
              <a:t>  General Safety Guidelines</a:t>
            </a:r>
          </a:p>
        </p:txBody>
      </p:sp>
      <p:sp>
        <p:nvSpPr>
          <p:cNvPr id="29699" name="Rectangle 1027"/>
          <p:cNvSpPr>
            <a:spLocks noGrp="1" noChangeArrowheads="1"/>
          </p:cNvSpPr>
          <p:nvPr>
            <p:ph type="body" idx="1"/>
          </p:nvPr>
        </p:nvSpPr>
        <p:spPr>
          <a:xfrm>
            <a:off x="1066800" y="1752600"/>
            <a:ext cx="7620000" cy="1066800"/>
          </a:xfrm>
        </p:spPr>
        <p:txBody>
          <a:bodyPr/>
          <a:lstStyle/>
          <a:p>
            <a:r>
              <a:rPr lang="en-US" dirty="0"/>
              <a:t>Be Responsible at All Times. No </a:t>
            </a:r>
            <a:r>
              <a:rPr lang="en-US" dirty="0" smtClean="0"/>
              <a:t>silly behavior, </a:t>
            </a:r>
            <a:r>
              <a:rPr lang="en-US" dirty="0"/>
              <a:t>practical jokes, pranks, etc.</a:t>
            </a:r>
          </a:p>
          <a:p>
            <a:pPr>
              <a:buFontTx/>
              <a:buNone/>
            </a:pPr>
            <a:endParaRPr lang="en-US" dirty="0"/>
          </a:p>
        </p:txBody>
      </p:sp>
      <p:sp>
        <p:nvSpPr>
          <p:cNvPr id="29700" name="Rectangle 1028"/>
          <p:cNvSpPr>
            <a:spLocks noChangeArrowheads="1"/>
          </p:cNvSpPr>
          <p:nvPr/>
        </p:nvSpPr>
        <p:spPr bwMode="auto">
          <a:xfrm>
            <a:off x="1143000" y="2971800"/>
            <a:ext cx="7620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sz="2800"/>
              <a:t>Follow </a:t>
            </a:r>
            <a:r>
              <a:rPr lang="en-US" sz="2800" u="sng"/>
              <a:t>all</a:t>
            </a:r>
            <a:r>
              <a:rPr lang="en-US" sz="2800"/>
              <a:t> instructions carefully.</a:t>
            </a:r>
          </a:p>
          <a:p>
            <a:pPr marL="342900" indent="-342900">
              <a:lnSpc>
                <a:spcPct val="90000"/>
              </a:lnSpc>
              <a:spcBef>
                <a:spcPct val="20000"/>
              </a:spcBef>
              <a:buFontTx/>
              <a:buChar char="•"/>
            </a:pPr>
            <a:endParaRPr lang="en-US" sz="2800"/>
          </a:p>
        </p:txBody>
      </p:sp>
      <p:sp>
        <p:nvSpPr>
          <p:cNvPr id="29701" name="Rectangle 1029"/>
          <p:cNvSpPr>
            <a:spLocks noChangeArrowheads="1"/>
          </p:cNvSpPr>
          <p:nvPr/>
        </p:nvSpPr>
        <p:spPr bwMode="auto">
          <a:xfrm>
            <a:off x="1143000" y="3733800"/>
            <a:ext cx="762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sz="2800" dirty="0"/>
              <a:t>Do not play with lab equipment until instructed to do so.</a:t>
            </a:r>
          </a:p>
          <a:p>
            <a:pPr marL="342900" indent="-342900">
              <a:lnSpc>
                <a:spcPct val="90000"/>
              </a:lnSpc>
              <a:spcBef>
                <a:spcPct val="20000"/>
              </a:spcBef>
              <a:buFontTx/>
              <a:buChar char="•"/>
            </a:pPr>
            <a:endParaRPr lang="en-US" sz="2800" dirty="0"/>
          </a:p>
        </p:txBody>
      </p:sp>
      <p:sp>
        <p:nvSpPr>
          <p:cNvPr id="29702" name="Rectangle 1030"/>
          <p:cNvSpPr>
            <a:spLocks noChangeArrowheads="1"/>
          </p:cNvSpPr>
          <p:nvPr/>
        </p:nvSpPr>
        <p:spPr bwMode="auto">
          <a:xfrm>
            <a:off x="1219200" y="4724400"/>
            <a:ext cx="762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sz="2800" dirty="0"/>
              <a:t>Food, drink, and gum are not allowed in the science classroom.</a:t>
            </a:r>
          </a:p>
          <a:p>
            <a:pPr marL="342900" indent="-342900">
              <a:lnSpc>
                <a:spcPct val="90000"/>
              </a:lnSpc>
              <a:spcBef>
                <a:spcPct val="20000"/>
              </a:spcBef>
            </a:pPr>
            <a:endParaRPr lang="en-US" sz="2800" dirty="0"/>
          </a:p>
        </p:txBody>
      </p:sp>
      <p:sp>
        <p:nvSpPr>
          <p:cNvPr id="29704" name="AutoShape 1032"/>
          <p:cNvSpPr>
            <a:spLocks noChangeArrowheads="1"/>
          </p:cNvSpPr>
          <p:nvPr/>
        </p:nvSpPr>
        <p:spPr bwMode="auto">
          <a:xfrm>
            <a:off x="1143000" y="457200"/>
            <a:ext cx="762000" cy="762000"/>
          </a:xfrm>
          <a:prstGeom prst="plus">
            <a:avLst>
              <a:gd name="adj" fmla="val 36625"/>
            </a:avLst>
          </a:prstGeom>
          <a:solidFill>
            <a:srgbClr val="FF0000"/>
          </a:solidFill>
          <a:ln w="19050">
            <a:solidFill>
              <a:srgbClr val="000000"/>
            </a:solidFill>
            <a:miter lim="800000"/>
            <a:headEnd/>
            <a:tailEnd/>
          </a:ln>
        </p:spPr>
        <p:txBody>
          <a:bodyPr/>
          <a:lstStyle/>
          <a:p>
            <a:endParaRPr lang="en-US"/>
          </a:p>
        </p:txBody>
      </p:sp>
      <p:sp>
        <p:nvSpPr>
          <p:cNvPr id="29705" name="Rectangle 1033"/>
          <p:cNvSpPr>
            <a:spLocks noChangeArrowheads="1"/>
          </p:cNvSpPr>
          <p:nvPr/>
        </p:nvSpPr>
        <p:spPr bwMode="auto">
          <a:xfrm>
            <a:off x="1371600" y="5715000"/>
            <a:ext cx="7118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a:solidFill>
                  <a:srgbClr val="FF0000"/>
                </a:solidFill>
              </a:rPr>
              <a:t>Lab Safety: Everyone Is Responsible!</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700"/>
                                        </p:tgtEl>
                                        <p:attrNameLst>
                                          <p:attrName>style.visibility</p:attrName>
                                        </p:attrNameLst>
                                      </p:cBhvr>
                                      <p:to>
                                        <p:strVal val="visible"/>
                                      </p:to>
                                    </p:set>
                                    <p:anim calcmode="lin" valueType="num">
                                      <p:cBhvr additive="base">
                                        <p:cTn id="13" dur="500" fill="hold"/>
                                        <p:tgtEl>
                                          <p:spTgt spid="29700"/>
                                        </p:tgtEl>
                                        <p:attrNameLst>
                                          <p:attrName>ppt_x</p:attrName>
                                        </p:attrNameLst>
                                      </p:cBhvr>
                                      <p:tavLst>
                                        <p:tav tm="0">
                                          <p:val>
                                            <p:strVal val="0-#ppt_w/2"/>
                                          </p:val>
                                        </p:tav>
                                        <p:tav tm="100000">
                                          <p:val>
                                            <p:strVal val="#ppt_x"/>
                                          </p:val>
                                        </p:tav>
                                      </p:tavLst>
                                    </p:anim>
                                    <p:anim calcmode="lin" valueType="num">
                                      <p:cBhvr additive="base">
                                        <p:cTn id="14" dur="500" fill="hold"/>
                                        <p:tgtEl>
                                          <p:spTgt spid="2970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701"/>
                                        </p:tgtEl>
                                        <p:attrNameLst>
                                          <p:attrName>style.visibility</p:attrName>
                                        </p:attrNameLst>
                                      </p:cBhvr>
                                      <p:to>
                                        <p:strVal val="visible"/>
                                      </p:to>
                                    </p:set>
                                    <p:anim calcmode="lin" valueType="num">
                                      <p:cBhvr additive="base">
                                        <p:cTn id="19" dur="500" fill="hold"/>
                                        <p:tgtEl>
                                          <p:spTgt spid="29701"/>
                                        </p:tgtEl>
                                        <p:attrNameLst>
                                          <p:attrName>ppt_x</p:attrName>
                                        </p:attrNameLst>
                                      </p:cBhvr>
                                      <p:tavLst>
                                        <p:tav tm="0">
                                          <p:val>
                                            <p:strVal val="0-#ppt_w/2"/>
                                          </p:val>
                                        </p:tav>
                                        <p:tav tm="100000">
                                          <p:val>
                                            <p:strVal val="#ppt_x"/>
                                          </p:val>
                                        </p:tav>
                                      </p:tavLst>
                                    </p:anim>
                                    <p:anim calcmode="lin" valueType="num">
                                      <p:cBhvr additive="base">
                                        <p:cTn id="20" dur="500" fill="hold"/>
                                        <p:tgtEl>
                                          <p:spTgt spid="2970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702"/>
                                        </p:tgtEl>
                                        <p:attrNameLst>
                                          <p:attrName>style.visibility</p:attrName>
                                        </p:attrNameLst>
                                      </p:cBhvr>
                                      <p:to>
                                        <p:strVal val="visible"/>
                                      </p:to>
                                    </p:set>
                                    <p:anim calcmode="lin" valueType="num">
                                      <p:cBhvr additive="base">
                                        <p:cTn id="25" dur="500" fill="hold"/>
                                        <p:tgtEl>
                                          <p:spTgt spid="29702"/>
                                        </p:tgtEl>
                                        <p:attrNameLst>
                                          <p:attrName>ppt_x</p:attrName>
                                        </p:attrNameLst>
                                      </p:cBhvr>
                                      <p:tavLst>
                                        <p:tav tm="0">
                                          <p:val>
                                            <p:strVal val="0-#ppt_w/2"/>
                                          </p:val>
                                        </p:tav>
                                        <p:tav tm="100000">
                                          <p:val>
                                            <p:strVal val="#ppt_x"/>
                                          </p:val>
                                        </p:tav>
                                      </p:tavLst>
                                    </p:anim>
                                    <p:anim calcmode="lin" valueType="num">
                                      <p:cBhvr additive="base">
                                        <p:cTn id="26" dur="500" fill="hold"/>
                                        <p:tgtEl>
                                          <p:spTgt spid="297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P spid="29700" grpId="0" autoUpdateAnimBg="0"/>
      <p:bldP spid="29701" grpId="0" autoUpdateAnimBg="0"/>
      <p:bldP spid="2970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a:noFill/>
          <a:ln/>
        </p:spPr>
        <p:txBody>
          <a:bodyPr/>
          <a:lstStyle/>
          <a:p>
            <a:r>
              <a:rPr lang="en-US"/>
              <a:t>  General Safety Guidelines</a:t>
            </a:r>
          </a:p>
        </p:txBody>
      </p:sp>
      <p:sp>
        <p:nvSpPr>
          <p:cNvPr id="33797" name="AutoShape 5"/>
          <p:cNvSpPr>
            <a:spLocks noChangeArrowheads="1"/>
          </p:cNvSpPr>
          <p:nvPr/>
        </p:nvSpPr>
        <p:spPr bwMode="auto">
          <a:xfrm>
            <a:off x="1143000" y="457200"/>
            <a:ext cx="762000" cy="762000"/>
          </a:xfrm>
          <a:prstGeom prst="plus">
            <a:avLst>
              <a:gd name="adj" fmla="val 36625"/>
            </a:avLst>
          </a:prstGeom>
          <a:solidFill>
            <a:srgbClr val="FF0000"/>
          </a:solidFill>
          <a:ln w="19050">
            <a:solidFill>
              <a:srgbClr val="000000"/>
            </a:solidFill>
            <a:miter lim="800000"/>
            <a:headEnd/>
            <a:tailEnd/>
          </a:ln>
        </p:spPr>
        <p:txBody>
          <a:bodyPr/>
          <a:lstStyle/>
          <a:p>
            <a:endParaRPr lang="en-US"/>
          </a:p>
        </p:txBody>
      </p:sp>
      <p:sp>
        <p:nvSpPr>
          <p:cNvPr id="33798" name="Rectangle 6"/>
          <p:cNvSpPr>
            <a:spLocks noGrp="1" noChangeArrowheads="1"/>
          </p:cNvSpPr>
          <p:nvPr>
            <p:ph type="body" idx="1"/>
          </p:nvPr>
        </p:nvSpPr>
        <p:spPr>
          <a:xfrm>
            <a:off x="1066800" y="1752600"/>
            <a:ext cx="7620000" cy="609600"/>
          </a:xfrm>
          <a:noFill/>
          <a:ln/>
        </p:spPr>
        <p:txBody>
          <a:bodyPr/>
          <a:lstStyle/>
          <a:p>
            <a:pPr>
              <a:lnSpc>
                <a:spcPct val="90000"/>
              </a:lnSpc>
            </a:pPr>
            <a:r>
              <a:rPr lang="en-US" sz="2800"/>
              <a:t>Keep the science room clean and organized.</a:t>
            </a:r>
          </a:p>
          <a:p>
            <a:pPr>
              <a:lnSpc>
                <a:spcPct val="90000"/>
              </a:lnSpc>
            </a:pPr>
            <a:endParaRPr lang="en-US" sz="2800"/>
          </a:p>
        </p:txBody>
      </p:sp>
      <p:sp>
        <p:nvSpPr>
          <p:cNvPr id="33799" name="Rectangle 7"/>
          <p:cNvSpPr>
            <a:spLocks noChangeArrowheads="1"/>
          </p:cNvSpPr>
          <p:nvPr/>
        </p:nvSpPr>
        <p:spPr bwMode="auto">
          <a:xfrm>
            <a:off x="1371600" y="5715000"/>
            <a:ext cx="7118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a:solidFill>
                  <a:srgbClr val="FF0000"/>
                </a:solidFill>
              </a:rPr>
              <a:t>Lab Safety: Everyone Is Responsible!</a:t>
            </a:r>
          </a:p>
        </p:txBody>
      </p:sp>
      <p:sp>
        <p:nvSpPr>
          <p:cNvPr id="33800" name="Rectangle 8"/>
          <p:cNvSpPr>
            <a:spLocks noChangeArrowheads="1"/>
          </p:cNvSpPr>
          <p:nvPr/>
        </p:nvSpPr>
        <p:spPr bwMode="auto">
          <a:xfrm>
            <a:off x="1143000" y="2438400"/>
            <a:ext cx="762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sz="2800"/>
              <a:t>Notify the teacher </a:t>
            </a:r>
            <a:r>
              <a:rPr lang="en-US" sz="2800" u="sng">
                <a:solidFill>
                  <a:srgbClr val="E81808"/>
                </a:solidFill>
              </a:rPr>
              <a:t>immediately</a:t>
            </a:r>
            <a:r>
              <a:rPr lang="en-US" sz="2800"/>
              <a:t> of any accidents or unsafe conditions in the science classroom!</a:t>
            </a:r>
          </a:p>
          <a:p>
            <a:pPr marL="342900" indent="-342900">
              <a:lnSpc>
                <a:spcPct val="90000"/>
              </a:lnSpc>
              <a:spcBef>
                <a:spcPct val="20000"/>
              </a:spcBef>
              <a:buFontTx/>
              <a:buChar char="•"/>
            </a:pPr>
            <a:endParaRPr lang="en-US" sz="2800"/>
          </a:p>
        </p:txBody>
      </p:sp>
      <p:sp>
        <p:nvSpPr>
          <p:cNvPr id="33801" name="Rectangle 9"/>
          <p:cNvSpPr>
            <a:spLocks noChangeArrowheads="1"/>
          </p:cNvSpPr>
          <p:nvPr/>
        </p:nvSpPr>
        <p:spPr bwMode="auto">
          <a:xfrm>
            <a:off x="1143000" y="3505200"/>
            <a:ext cx="762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FontTx/>
              <a:buChar char="•"/>
            </a:pPr>
            <a:r>
              <a:rPr lang="en-US" sz="2800"/>
              <a:t>Wash your hands with soap and water after experiments.</a:t>
            </a:r>
          </a:p>
          <a:p>
            <a:pPr marL="342900" indent="-342900">
              <a:lnSpc>
                <a:spcPct val="90000"/>
              </a:lnSpc>
              <a:spcBef>
                <a:spcPct val="20000"/>
              </a:spcBef>
              <a:buFontTx/>
              <a:buChar char="•"/>
            </a:pPr>
            <a:endParaRPr lang="en-US" sz="280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8">
                                            <p:txEl>
                                              <p:pRg st="0" end="0"/>
                                            </p:txEl>
                                          </p:spTgt>
                                        </p:tgtEl>
                                        <p:attrNameLst>
                                          <p:attrName>style.visibility</p:attrName>
                                        </p:attrNameLst>
                                      </p:cBhvr>
                                      <p:to>
                                        <p:strVal val="visible"/>
                                      </p:to>
                                    </p:set>
                                    <p:anim calcmode="lin" valueType="num">
                                      <p:cBhvr additive="base">
                                        <p:cTn id="7" dur="500" fill="hold"/>
                                        <p:tgtEl>
                                          <p:spTgt spid="337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800"/>
                                        </p:tgtEl>
                                        <p:attrNameLst>
                                          <p:attrName>style.visibility</p:attrName>
                                        </p:attrNameLst>
                                      </p:cBhvr>
                                      <p:to>
                                        <p:strVal val="visible"/>
                                      </p:to>
                                    </p:set>
                                    <p:anim calcmode="lin" valueType="num">
                                      <p:cBhvr additive="base">
                                        <p:cTn id="13" dur="500" fill="hold"/>
                                        <p:tgtEl>
                                          <p:spTgt spid="33800"/>
                                        </p:tgtEl>
                                        <p:attrNameLst>
                                          <p:attrName>ppt_x</p:attrName>
                                        </p:attrNameLst>
                                      </p:cBhvr>
                                      <p:tavLst>
                                        <p:tav tm="0">
                                          <p:val>
                                            <p:strVal val="0-#ppt_w/2"/>
                                          </p:val>
                                        </p:tav>
                                        <p:tav tm="100000">
                                          <p:val>
                                            <p:strVal val="#ppt_x"/>
                                          </p:val>
                                        </p:tav>
                                      </p:tavLst>
                                    </p:anim>
                                    <p:anim calcmode="lin" valueType="num">
                                      <p:cBhvr additive="base">
                                        <p:cTn id="14" dur="500" fill="hold"/>
                                        <p:tgtEl>
                                          <p:spTgt spid="3380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801"/>
                                        </p:tgtEl>
                                        <p:attrNameLst>
                                          <p:attrName>style.visibility</p:attrName>
                                        </p:attrNameLst>
                                      </p:cBhvr>
                                      <p:to>
                                        <p:strVal val="visible"/>
                                      </p:to>
                                    </p:set>
                                    <p:anim calcmode="lin" valueType="num">
                                      <p:cBhvr additive="base">
                                        <p:cTn id="19" dur="500" fill="hold"/>
                                        <p:tgtEl>
                                          <p:spTgt spid="33801"/>
                                        </p:tgtEl>
                                        <p:attrNameLst>
                                          <p:attrName>ppt_x</p:attrName>
                                        </p:attrNameLst>
                                      </p:cBhvr>
                                      <p:tavLst>
                                        <p:tav tm="0">
                                          <p:val>
                                            <p:strVal val="0-#ppt_w/2"/>
                                          </p:val>
                                        </p:tav>
                                        <p:tav tm="100000">
                                          <p:val>
                                            <p:strVal val="#ppt_x"/>
                                          </p:val>
                                        </p:tav>
                                      </p:tavLst>
                                    </p:anim>
                                    <p:anim calcmode="lin" valueType="num">
                                      <p:cBhvr additive="base">
                                        <p:cTn id="20" dur="500" fill="hold"/>
                                        <p:tgtEl>
                                          <p:spTgt spid="338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build="p" autoUpdateAnimBg="0"/>
      <p:bldP spid="33800" grpId="0" autoUpdateAnimBg="0"/>
      <p:bldP spid="3380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3" name="Text Box 17"/>
          <p:cNvSpPr txBox="1">
            <a:spLocks noChangeArrowheads="1"/>
          </p:cNvSpPr>
          <p:nvPr/>
        </p:nvSpPr>
        <p:spPr bwMode="auto">
          <a:xfrm>
            <a:off x="2667000" y="1676400"/>
            <a:ext cx="60960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Tx/>
              <a:buChar char="•"/>
            </a:pPr>
            <a:r>
              <a:rPr lang="en-US" sz="2000"/>
              <a:t> Wear safety goggles when working with chemicals, flames, or heating devices. </a:t>
            </a:r>
          </a:p>
          <a:p>
            <a:pPr>
              <a:spcBef>
                <a:spcPct val="20000"/>
              </a:spcBef>
              <a:buFontTx/>
              <a:buChar char="•"/>
            </a:pPr>
            <a:r>
              <a:rPr lang="en-US" sz="2000"/>
              <a:t> If a chemical gets in your eye, flush in water for 15 minutes and notify the teacher.</a:t>
            </a:r>
          </a:p>
          <a:p>
            <a:endParaRPr lang="en-US"/>
          </a:p>
        </p:txBody>
      </p:sp>
      <p:sp>
        <p:nvSpPr>
          <p:cNvPr id="45074" name="Rectangle 18"/>
          <p:cNvSpPr>
            <a:spLocks noGrp="1" noChangeArrowheads="1"/>
          </p:cNvSpPr>
          <p:nvPr>
            <p:ph type="title"/>
          </p:nvPr>
        </p:nvSpPr>
        <p:spPr>
          <a:xfrm>
            <a:off x="1066800" y="381000"/>
            <a:ext cx="7620000" cy="685800"/>
          </a:xfrm>
          <a:noFill/>
          <a:ln/>
        </p:spPr>
        <p:txBody>
          <a:bodyPr/>
          <a:lstStyle/>
          <a:p>
            <a:r>
              <a:rPr lang="en-US"/>
              <a:t>Safety Symbols</a:t>
            </a:r>
          </a:p>
        </p:txBody>
      </p:sp>
      <p:sp>
        <p:nvSpPr>
          <p:cNvPr id="45075" name="AutoShape 19"/>
          <p:cNvSpPr>
            <a:spLocks noChangeArrowheads="1"/>
          </p:cNvSpPr>
          <p:nvPr/>
        </p:nvSpPr>
        <p:spPr bwMode="auto">
          <a:xfrm>
            <a:off x="7315200" y="533400"/>
            <a:ext cx="685800" cy="685800"/>
          </a:xfrm>
          <a:prstGeom prst="plus">
            <a:avLst>
              <a:gd name="adj" fmla="val 33773"/>
            </a:avLst>
          </a:prstGeom>
          <a:solidFill>
            <a:srgbClr val="FF0000"/>
          </a:solidFill>
          <a:ln w="38100">
            <a:solidFill>
              <a:srgbClr val="000000"/>
            </a:solidFill>
            <a:miter lim="800000"/>
            <a:headEnd/>
            <a:tailEnd/>
          </a:ln>
        </p:spPr>
        <p:txBody>
          <a:bodyPr/>
          <a:lstStyle/>
          <a:p>
            <a:endParaRPr lang="en-US"/>
          </a:p>
        </p:txBody>
      </p:sp>
      <p:sp>
        <p:nvSpPr>
          <p:cNvPr id="45076" name="Rectangle 20"/>
          <p:cNvSpPr>
            <a:spLocks noChangeArrowheads="1"/>
          </p:cNvSpPr>
          <p:nvPr/>
        </p:nvSpPr>
        <p:spPr bwMode="auto">
          <a:xfrm>
            <a:off x="1219200" y="11430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t>Eye Protection</a:t>
            </a:r>
          </a:p>
        </p:txBody>
      </p:sp>
      <p:graphicFrame>
        <p:nvGraphicFramePr>
          <p:cNvPr id="45077" name="Object 21"/>
          <p:cNvGraphicFramePr>
            <a:graphicFrameLocks noChangeAspect="1"/>
          </p:cNvGraphicFramePr>
          <p:nvPr/>
        </p:nvGraphicFramePr>
        <p:xfrm>
          <a:off x="1676400" y="1752600"/>
          <a:ext cx="914400" cy="877888"/>
        </p:xfrm>
        <a:graphic>
          <a:graphicData uri="http://schemas.openxmlformats.org/presentationml/2006/ole">
            <mc:AlternateContent xmlns:mc="http://schemas.openxmlformats.org/markup-compatibility/2006">
              <mc:Choice xmlns:v="urn:schemas-microsoft-com:vml" Requires="v">
                <p:oleObj spid="_x0000_s45108" name="CorelPhotoPaint.Image.8" r:id="rId4" imgW="1816458" imgH="1743017" progId="">
                  <p:embed/>
                </p:oleObj>
              </mc:Choice>
              <mc:Fallback>
                <p:oleObj name="CorelPhotoPaint.Image.8" r:id="rId4" imgW="1816458" imgH="1743017" progId="">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752600"/>
                        <a:ext cx="914400"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78" name="Rectangle 22"/>
          <p:cNvSpPr>
            <a:spLocks noChangeArrowheads="1"/>
          </p:cNvSpPr>
          <p:nvPr/>
        </p:nvSpPr>
        <p:spPr bwMode="auto">
          <a:xfrm>
            <a:off x="1143000" y="3048000"/>
            <a:ext cx="2187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t>Sharp Objects</a:t>
            </a:r>
          </a:p>
        </p:txBody>
      </p:sp>
      <p:graphicFrame>
        <p:nvGraphicFramePr>
          <p:cNvPr id="45079" name="Object 23"/>
          <p:cNvGraphicFramePr>
            <a:graphicFrameLocks noChangeAspect="1"/>
          </p:cNvGraphicFramePr>
          <p:nvPr/>
        </p:nvGraphicFramePr>
        <p:xfrm>
          <a:off x="1600200" y="3657600"/>
          <a:ext cx="838200" cy="811213"/>
        </p:xfrm>
        <a:graphic>
          <a:graphicData uri="http://schemas.openxmlformats.org/presentationml/2006/ole">
            <mc:AlternateContent xmlns:mc="http://schemas.openxmlformats.org/markup-compatibility/2006">
              <mc:Choice xmlns:v="urn:schemas-microsoft-com:vml" Requires="v">
                <p:oleObj spid="_x0000_s45109" name="CorelPhotoPaint.Image.8" r:id="rId6" imgW="1944463" imgH="1877413" progId="">
                  <p:embed/>
                </p:oleObj>
              </mc:Choice>
              <mc:Fallback>
                <p:oleObj name="CorelPhotoPaint.Image.8" r:id="rId6" imgW="1944463" imgH="1877413" progId="">
                  <p:embed/>
                  <p:pic>
                    <p:nvPicPr>
                      <p:cNvPr id="0"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3657600"/>
                        <a:ext cx="838200"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80" name="Rectangle 24"/>
          <p:cNvSpPr>
            <a:spLocks noChangeArrowheads="1"/>
          </p:cNvSpPr>
          <p:nvPr/>
        </p:nvSpPr>
        <p:spPr bwMode="auto">
          <a:xfrm>
            <a:off x="2971800" y="3505200"/>
            <a:ext cx="5562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sz="2000"/>
              <a:t> When using knifes or other sharp objects always walk with the points facing down. </a:t>
            </a:r>
          </a:p>
          <a:p>
            <a:pPr>
              <a:buFontTx/>
              <a:buChar char="•"/>
            </a:pPr>
            <a:r>
              <a:rPr lang="en-US" sz="2000"/>
              <a:t> Cut away from fingers and body.</a:t>
            </a:r>
          </a:p>
        </p:txBody>
      </p:sp>
      <p:graphicFrame>
        <p:nvGraphicFramePr>
          <p:cNvPr id="45081" name="Object 25"/>
          <p:cNvGraphicFramePr>
            <a:graphicFrameLocks noChangeAspect="1"/>
          </p:cNvGraphicFramePr>
          <p:nvPr/>
        </p:nvGraphicFramePr>
        <p:xfrm>
          <a:off x="1676400" y="5257800"/>
          <a:ext cx="920750" cy="865188"/>
        </p:xfrm>
        <a:graphic>
          <a:graphicData uri="http://schemas.openxmlformats.org/presentationml/2006/ole">
            <mc:AlternateContent xmlns:mc="http://schemas.openxmlformats.org/markup-compatibility/2006">
              <mc:Choice xmlns:v="urn:schemas-microsoft-com:vml" Requires="v">
                <p:oleObj spid="_x0000_s45110" name="CorelPhotoPaint.Image.8" r:id="rId8" imgW="1231290" imgH="1158144" progId="">
                  <p:embed/>
                </p:oleObj>
              </mc:Choice>
              <mc:Fallback>
                <p:oleObj name="CorelPhotoPaint.Image.8" r:id="rId8" imgW="1231290" imgH="1158144" progId="">
                  <p:embed/>
                  <p:pic>
                    <p:nvPicPr>
                      <p:cNvPr id="0" name="Picture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5257800"/>
                        <a:ext cx="920750"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82" name="Rectangle 26"/>
          <p:cNvSpPr>
            <a:spLocks noChangeArrowheads="1"/>
          </p:cNvSpPr>
          <p:nvPr/>
        </p:nvSpPr>
        <p:spPr bwMode="auto">
          <a:xfrm>
            <a:off x="1295400" y="4648200"/>
            <a:ext cx="254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t>Electrical Safety</a:t>
            </a:r>
          </a:p>
        </p:txBody>
      </p:sp>
      <p:sp>
        <p:nvSpPr>
          <p:cNvPr id="45083" name="Rectangle 27"/>
          <p:cNvSpPr>
            <a:spLocks noChangeArrowheads="1"/>
          </p:cNvSpPr>
          <p:nvPr/>
        </p:nvSpPr>
        <p:spPr bwMode="auto">
          <a:xfrm>
            <a:off x="2971800" y="5105400"/>
            <a:ext cx="5638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2000"/>
              <a:t> Do not place a cord where someone can trip over it. </a:t>
            </a:r>
          </a:p>
          <a:p>
            <a:pPr>
              <a:spcBef>
                <a:spcPct val="50000"/>
              </a:spcBef>
              <a:buFontTx/>
              <a:buChar char="•"/>
            </a:pPr>
            <a:r>
              <a:rPr lang="en-US" sz="2000"/>
              <a:t> Never use electricity around water.</a:t>
            </a:r>
          </a:p>
          <a:p>
            <a:pPr>
              <a:spcBef>
                <a:spcPct val="50000"/>
              </a:spcBef>
              <a:buFontTx/>
              <a:buChar char="•"/>
            </a:pPr>
            <a:r>
              <a:rPr lang="en-US" sz="2000"/>
              <a:t> Unplug all equipment before leaving the room.</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73"/>
                                        </p:tgtEl>
                                        <p:attrNameLst>
                                          <p:attrName>style.visibility</p:attrName>
                                        </p:attrNameLst>
                                      </p:cBhvr>
                                      <p:to>
                                        <p:strVal val="visible"/>
                                      </p:to>
                                    </p:set>
                                    <p:anim calcmode="lin" valueType="num">
                                      <p:cBhvr additive="base">
                                        <p:cTn id="7" dur="500" fill="hold"/>
                                        <p:tgtEl>
                                          <p:spTgt spid="45073"/>
                                        </p:tgtEl>
                                        <p:attrNameLst>
                                          <p:attrName>ppt_x</p:attrName>
                                        </p:attrNameLst>
                                      </p:cBhvr>
                                      <p:tavLst>
                                        <p:tav tm="0">
                                          <p:val>
                                            <p:strVal val="0-#ppt_w/2"/>
                                          </p:val>
                                        </p:tav>
                                        <p:tav tm="100000">
                                          <p:val>
                                            <p:strVal val="#ppt_x"/>
                                          </p:val>
                                        </p:tav>
                                      </p:tavLst>
                                    </p:anim>
                                    <p:anim calcmode="lin" valueType="num">
                                      <p:cBhvr additive="base">
                                        <p:cTn id="8" dur="500" fill="hold"/>
                                        <p:tgtEl>
                                          <p:spTgt spid="450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80"/>
                                        </p:tgtEl>
                                        <p:attrNameLst>
                                          <p:attrName>style.visibility</p:attrName>
                                        </p:attrNameLst>
                                      </p:cBhvr>
                                      <p:to>
                                        <p:strVal val="visible"/>
                                      </p:to>
                                    </p:set>
                                    <p:anim calcmode="lin" valueType="num">
                                      <p:cBhvr additive="base">
                                        <p:cTn id="13" dur="500" fill="hold"/>
                                        <p:tgtEl>
                                          <p:spTgt spid="45080"/>
                                        </p:tgtEl>
                                        <p:attrNameLst>
                                          <p:attrName>ppt_x</p:attrName>
                                        </p:attrNameLst>
                                      </p:cBhvr>
                                      <p:tavLst>
                                        <p:tav tm="0">
                                          <p:val>
                                            <p:strVal val="0-#ppt_w/2"/>
                                          </p:val>
                                        </p:tav>
                                        <p:tav tm="100000">
                                          <p:val>
                                            <p:strVal val="#ppt_x"/>
                                          </p:val>
                                        </p:tav>
                                      </p:tavLst>
                                    </p:anim>
                                    <p:anim calcmode="lin" valueType="num">
                                      <p:cBhvr additive="base">
                                        <p:cTn id="14" dur="500" fill="hold"/>
                                        <p:tgtEl>
                                          <p:spTgt spid="4508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83"/>
                                        </p:tgtEl>
                                        <p:attrNameLst>
                                          <p:attrName>style.visibility</p:attrName>
                                        </p:attrNameLst>
                                      </p:cBhvr>
                                      <p:to>
                                        <p:strVal val="visible"/>
                                      </p:to>
                                    </p:set>
                                    <p:anim calcmode="lin" valueType="num">
                                      <p:cBhvr additive="base">
                                        <p:cTn id="19" dur="500" fill="hold"/>
                                        <p:tgtEl>
                                          <p:spTgt spid="45083"/>
                                        </p:tgtEl>
                                        <p:attrNameLst>
                                          <p:attrName>ppt_x</p:attrName>
                                        </p:attrNameLst>
                                      </p:cBhvr>
                                      <p:tavLst>
                                        <p:tav tm="0">
                                          <p:val>
                                            <p:strVal val="0-#ppt_w/2"/>
                                          </p:val>
                                        </p:tav>
                                        <p:tav tm="100000">
                                          <p:val>
                                            <p:strVal val="#ppt_x"/>
                                          </p:val>
                                        </p:tav>
                                      </p:tavLst>
                                    </p:anim>
                                    <p:anim calcmode="lin" valueType="num">
                                      <p:cBhvr additive="base">
                                        <p:cTn id="20" dur="500" fill="hold"/>
                                        <p:tgtEl>
                                          <p:spTgt spid="450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3" grpId="0" autoUpdateAnimBg="0"/>
      <p:bldP spid="45080" grpId="0" autoUpdateAnimBg="0"/>
      <p:bldP spid="4508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a:xfrm>
            <a:off x="1066800" y="381000"/>
            <a:ext cx="7620000" cy="609600"/>
          </a:xfrm>
          <a:noFill/>
          <a:ln/>
        </p:spPr>
        <p:txBody>
          <a:bodyPr/>
          <a:lstStyle/>
          <a:p>
            <a:r>
              <a:rPr lang="en-US"/>
              <a:t>Safety Symbols</a:t>
            </a:r>
          </a:p>
        </p:txBody>
      </p:sp>
      <p:sp>
        <p:nvSpPr>
          <p:cNvPr id="46084" name="AutoShape 4"/>
          <p:cNvSpPr>
            <a:spLocks noChangeArrowheads="1"/>
          </p:cNvSpPr>
          <p:nvPr/>
        </p:nvSpPr>
        <p:spPr bwMode="auto">
          <a:xfrm>
            <a:off x="7315200" y="533400"/>
            <a:ext cx="685800" cy="685800"/>
          </a:xfrm>
          <a:prstGeom prst="plus">
            <a:avLst>
              <a:gd name="adj" fmla="val 33773"/>
            </a:avLst>
          </a:prstGeom>
          <a:solidFill>
            <a:srgbClr val="FF0000"/>
          </a:solidFill>
          <a:ln w="38100">
            <a:solidFill>
              <a:srgbClr val="000000"/>
            </a:solidFill>
            <a:miter lim="800000"/>
            <a:headEnd/>
            <a:tailEnd/>
          </a:ln>
        </p:spPr>
        <p:txBody>
          <a:bodyPr/>
          <a:lstStyle/>
          <a:p>
            <a:endParaRPr lang="en-US"/>
          </a:p>
        </p:txBody>
      </p:sp>
      <p:sp>
        <p:nvSpPr>
          <p:cNvPr id="46085" name="Rectangle 5"/>
          <p:cNvSpPr>
            <a:spLocks noChangeArrowheads="1"/>
          </p:cNvSpPr>
          <p:nvPr/>
        </p:nvSpPr>
        <p:spPr bwMode="auto">
          <a:xfrm>
            <a:off x="1219200" y="1066800"/>
            <a:ext cx="2246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t>Animal Safety</a:t>
            </a:r>
          </a:p>
        </p:txBody>
      </p:sp>
      <p:graphicFrame>
        <p:nvGraphicFramePr>
          <p:cNvPr id="46086" name="Object 6"/>
          <p:cNvGraphicFramePr>
            <a:graphicFrameLocks noChangeAspect="1"/>
          </p:cNvGraphicFramePr>
          <p:nvPr/>
        </p:nvGraphicFramePr>
        <p:xfrm>
          <a:off x="1524000" y="1676400"/>
          <a:ext cx="1039813" cy="1066800"/>
        </p:xfrm>
        <a:graphic>
          <a:graphicData uri="http://schemas.openxmlformats.org/presentationml/2006/ole">
            <mc:AlternateContent xmlns:mc="http://schemas.openxmlformats.org/markup-compatibility/2006">
              <mc:Choice xmlns:v="urn:schemas-microsoft-com:vml" Requires="v">
                <p:oleObj spid="_x0000_s46107" name="CorelPhotoPaint.Image.8" r:id="rId4" imgW="1621402" imgH="1663789" progId="">
                  <p:embed/>
                </p:oleObj>
              </mc:Choice>
              <mc:Fallback>
                <p:oleObj name="CorelPhotoPaint.Image.8" r:id="rId4" imgW="1621402" imgH="1663789" progId="">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676400"/>
                        <a:ext cx="10398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7" name="Rectangle 7"/>
          <p:cNvSpPr>
            <a:spLocks noChangeArrowheads="1"/>
          </p:cNvSpPr>
          <p:nvPr/>
        </p:nvSpPr>
        <p:spPr bwMode="auto">
          <a:xfrm>
            <a:off x="3048000" y="1600200"/>
            <a:ext cx="5638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2000"/>
              <a:t> Only handle living organisms with teacher permission.</a:t>
            </a:r>
          </a:p>
          <a:p>
            <a:pPr>
              <a:spcBef>
                <a:spcPct val="50000"/>
              </a:spcBef>
              <a:buFontTx/>
              <a:buChar char="•"/>
            </a:pPr>
            <a:r>
              <a:rPr lang="en-US" sz="2000"/>
              <a:t> Always treat living organisms humanely.</a:t>
            </a:r>
          </a:p>
          <a:p>
            <a:pPr>
              <a:spcBef>
                <a:spcPct val="50000"/>
              </a:spcBef>
              <a:buFontTx/>
              <a:buChar char="•"/>
            </a:pPr>
            <a:r>
              <a:rPr lang="en-US" sz="2000"/>
              <a:t> Wash your hands after handling animals.</a:t>
            </a:r>
          </a:p>
        </p:txBody>
      </p:sp>
      <p:sp>
        <p:nvSpPr>
          <p:cNvPr id="46088" name="Rectangle 8"/>
          <p:cNvSpPr>
            <a:spLocks noChangeArrowheads="1"/>
          </p:cNvSpPr>
          <p:nvPr/>
        </p:nvSpPr>
        <p:spPr bwMode="auto">
          <a:xfrm>
            <a:off x="1295400" y="3352800"/>
            <a:ext cx="2305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800"/>
              <a:t>Heating Safety</a:t>
            </a:r>
          </a:p>
        </p:txBody>
      </p:sp>
      <p:graphicFrame>
        <p:nvGraphicFramePr>
          <p:cNvPr id="46089" name="Object 9"/>
          <p:cNvGraphicFramePr>
            <a:graphicFrameLocks noChangeAspect="1"/>
          </p:cNvGraphicFramePr>
          <p:nvPr/>
        </p:nvGraphicFramePr>
        <p:xfrm>
          <a:off x="1752600" y="3962400"/>
          <a:ext cx="1066800" cy="1022350"/>
        </p:xfrm>
        <a:graphic>
          <a:graphicData uri="http://schemas.openxmlformats.org/presentationml/2006/ole">
            <mc:AlternateContent xmlns:mc="http://schemas.openxmlformats.org/markup-compatibility/2006">
              <mc:Choice xmlns:v="urn:schemas-microsoft-com:vml" Requires="v">
                <p:oleObj spid="_x0000_s46108" name="CorelPhotoPaint.Image.8" r:id="rId6" imgW="1127476" imgH="1078903" progId="">
                  <p:embed/>
                </p:oleObj>
              </mc:Choice>
              <mc:Fallback>
                <p:oleObj name="CorelPhotoPaint.Image.8" r:id="rId6" imgW="1127476" imgH="1078903" progId="">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3962400"/>
                        <a:ext cx="1066800"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90" name="Rectangle 10"/>
          <p:cNvSpPr>
            <a:spLocks noChangeArrowheads="1"/>
          </p:cNvSpPr>
          <p:nvPr/>
        </p:nvSpPr>
        <p:spPr bwMode="auto">
          <a:xfrm>
            <a:off x="3048000" y="3962400"/>
            <a:ext cx="54102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2000"/>
              <a:t> Tie back hair and loose clothes when working with open flames.</a:t>
            </a:r>
          </a:p>
          <a:p>
            <a:pPr>
              <a:spcBef>
                <a:spcPct val="50000"/>
              </a:spcBef>
              <a:buFontTx/>
              <a:buChar char="•"/>
            </a:pPr>
            <a:r>
              <a:rPr lang="en-US" sz="2000"/>
              <a:t> Never look into a container as you are heating it.</a:t>
            </a:r>
          </a:p>
          <a:p>
            <a:pPr>
              <a:spcBef>
                <a:spcPct val="50000"/>
              </a:spcBef>
              <a:buFontTx/>
              <a:buChar char="•"/>
            </a:pPr>
            <a:r>
              <a:rPr lang="en-US" sz="2000"/>
              <a:t> Heated metal and glass looks cool, use tongs or gloves before handling.</a:t>
            </a:r>
          </a:p>
          <a:p>
            <a:pPr>
              <a:spcBef>
                <a:spcPct val="50000"/>
              </a:spcBef>
              <a:buFontTx/>
              <a:buChar char="•"/>
            </a:pPr>
            <a:r>
              <a:rPr lang="en-US" sz="2000"/>
              <a:t> Never leave a heat source unattended.</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7"/>
                                        </p:tgtEl>
                                        <p:attrNameLst>
                                          <p:attrName>style.visibility</p:attrName>
                                        </p:attrNameLst>
                                      </p:cBhvr>
                                      <p:to>
                                        <p:strVal val="visible"/>
                                      </p:to>
                                    </p:set>
                                    <p:anim calcmode="lin" valueType="num">
                                      <p:cBhvr additive="base">
                                        <p:cTn id="7" dur="500" fill="hold"/>
                                        <p:tgtEl>
                                          <p:spTgt spid="46087"/>
                                        </p:tgtEl>
                                        <p:attrNameLst>
                                          <p:attrName>ppt_x</p:attrName>
                                        </p:attrNameLst>
                                      </p:cBhvr>
                                      <p:tavLst>
                                        <p:tav tm="0">
                                          <p:val>
                                            <p:strVal val="0-#ppt_w/2"/>
                                          </p:val>
                                        </p:tav>
                                        <p:tav tm="100000">
                                          <p:val>
                                            <p:strVal val="#ppt_x"/>
                                          </p:val>
                                        </p:tav>
                                      </p:tavLst>
                                    </p:anim>
                                    <p:anim calcmode="lin" valueType="num">
                                      <p:cBhvr additive="base">
                                        <p:cTn id="8" dur="500" fill="hold"/>
                                        <p:tgtEl>
                                          <p:spTgt spid="460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90"/>
                                        </p:tgtEl>
                                        <p:attrNameLst>
                                          <p:attrName>style.visibility</p:attrName>
                                        </p:attrNameLst>
                                      </p:cBhvr>
                                      <p:to>
                                        <p:strVal val="visible"/>
                                      </p:to>
                                    </p:set>
                                    <p:anim calcmode="lin" valueType="num">
                                      <p:cBhvr additive="base">
                                        <p:cTn id="13" dur="500" fill="hold"/>
                                        <p:tgtEl>
                                          <p:spTgt spid="46090"/>
                                        </p:tgtEl>
                                        <p:attrNameLst>
                                          <p:attrName>ppt_x</p:attrName>
                                        </p:attrNameLst>
                                      </p:cBhvr>
                                      <p:tavLst>
                                        <p:tav tm="0">
                                          <p:val>
                                            <p:strVal val="0-#ppt_w/2"/>
                                          </p:val>
                                        </p:tav>
                                        <p:tav tm="100000">
                                          <p:val>
                                            <p:strVal val="#ppt_x"/>
                                          </p:val>
                                        </p:tav>
                                      </p:tavLst>
                                    </p:anim>
                                    <p:anim calcmode="lin" valueType="num">
                                      <p:cBhvr additive="base">
                                        <p:cTn id="14" dur="500" fill="hold"/>
                                        <p:tgtEl>
                                          <p:spTgt spid="460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autoUpdateAnimBg="0"/>
      <p:bldP spid="4609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a:xfrm>
            <a:off x="1066800" y="381000"/>
            <a:ext cx="7620000" cy="609600"/>
          </a:xfrm>
          <a:noFill/>
          <a:ln/>
        </p:spPr>
        <p:txBody>
          <a:bodyPr/>
          <a:lstStyle/>
          <a:p>
            <a:r>
              <a:rPr lang="en-US"/>
              <a:t>Safety Symbols</a:t>
            </a:r>
          </a:p>
        </p:txBody>
      </p:sp>
      <p:sp>
        <p:nvSpPr>
          <p:cNvPr id="47108" name="AutoShape 4"/>
          <p:cNvSpPr>
            <a:spLocks noChangeArrowheads="1"/>
          </p:cNvSpPr>
          <p:nvPr/>
        </p:nvSpPr>
        <p:spPr bwMode="auto">
          <a:xfrm>
            <a:off x="7315200" y="533400"/>
            <a:ext cx="685800" cy="685800"/>
          </a:xfrm>
          <a:prstGeom prst="plus">
            <a:avLst>
              <a:gd name="adj" fmla="val 33773"/>
            </a:avLst>
          </a:prstGeom>
          <a:solidFill>
            <a:srgbClr val="FF0000"/>
          </a:solidFill>
          <a:ln w="38100">
            <a:solidFill>
              <a:srgbClr val="000000"/>
            </a:solidFill>
            <a:miter lim="800000"/>
            <a:headEnd/>
            <a:tailEnd/>
          </a:ln>
        </p:spPr>
        <p:txBody>
          <a:bodyPr/>
          <a:lstStyle/>
          <a:p>
            <a:endParaRPr lang="en-US"/>
          </a:p>
        </p:txBody>
      </p:sp>
      <p:sp>
        <p:nvSpPr>
          <p:cNvPr id="47109" name="Rectangle 5"/>
          <p:cNvSpPr>
            <a:spLocks noChangeArrowheads="1"/>
          </p:cNvSpPr>
          <p:nvPr/>
        </p:nvSpPr>
        <p:spPr bwMode="auto">
          <a:xfrm>
            <a:off x="1066800" y="1066800"/>
            <a:ext cx="254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t>Chemical Safety</a:t>
            </a:r>
          </a:p>
        </p:txBody>
      </p:sp>
      <p:graphicFrame>
        <p:nvGraphicFramePr>
          <p:cNvPr id="47110" name="Object 6"/>
          <p:cNvGraphicFramePr>
            <a:graphicFrameLocks noChangeAspect="1"/>
          </p:cNvGraphicFramePr>
          <p:nvPr/>
        </p:nvGraphicFramePr>
        <p:xfrm>
          <a:off x="1295400" y="1676400"/>
          <a:ext cx="990600" cy="973138"/>
        </p:xfrm>
        <a:graphic>
          <a:graphicData uri="http://schemas.openxmlformats.org/presentationml/2006/ole">
            <mc:AlternateContent xmlns:mc="http://schemas.openxmlformats.org/markup-compatibility/2006">
              <mc:Choice xmlns:v="urn:schemas-microsoft-com:vml" Requires="v">
                <p:oleObj spid="_x0000_s47142" name="CorelPhotoPaint.Image.8" r:id="rId4" imgW="1158144" imgH="1139665" progId="">
                  <p:embed/>
                </p:oleObj>
              </mc:Choice>
              <mc:Fallback>
                <p:oleObj name="CorelPhotoPaint.Image.8" r:id="rId4" imgW="1158144" imgH="1139665" progId="">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676400"/>
                        <a:ext cx="990600"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11" name="Rectangle 7"/>
          <p:cNvSpPr>
            <a:spLocks noChangeArrowheads="1"/>
          </p:cNvSpPr>
          <p:nvPr/>
        </p:nvSpPr>
        <p:spPr bwMode="auto">
          <a:xfrm>
            <a:off x="2590800" y="1676400"/>
            <a:ext cx="6172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2000"/>
              <a:t> Read all labels twice before removing a chemical from the container.</a:t>
            </a:r>
          </a:p>
          <a:p>
            <a:pPr>
              <a:spcBef>
                <a:spcPct val="50000"/>
              </a:spcBef>
              <a:buFontTx/>
              <a:buChar char="•"/>
            </a:pPr>
            <a:r>
              <a:rPr lang="en-US" sz="2000"/>
              <a:t> Never touch, taste, or smell a chemical unless instructed by the teacher. </a:t>
            </a:r>
          </a:p>
          <a:p>
            <a:pPr>
              <a:spcBef>
                <a:spcPct val="50000"/>
              </a:spcBef>
              <a:buFontTx/>
              <a:buChar char="•"/>
            </a:pPr>
            <a:r>
              <a:rPr lang="en-US" sz="2000"/>
              <a:t> Transfer chemicals carefully!</a:t>
            </a:r>
          </a:p>
        </p:txBody>
      </p:sp>
      <p:graphicFrame>
        <p:nvGraphicFramePr>
          <p:cNvPr id="47112" name="Object 8"/>
          <p:cNvGraphicFramePr>
            <a:graphicFrameLocks noChangeAspect="1"/>
          </p:cNvGraphicFramePr>
          <p:nvPr/>
        </p:nvGraphicFramePr>
        <p:xfrm>
          <a:off x="1371600" y="4038600"/>
          <a:ext cx="990600" cy="944563"/>
        </p:xfrm>
        <a:graphic>
          <a:graphicData uri="http://schemas.openxmlformats.org/presentationml/2006/ole">
            <mc:AlternateContent xmlns:mc="http://schemas.openxmlformats.org/markup-compatibility/2006">
              <mc:Choice xmlns:v="urn:schemas-microsoft-com:vml" Requires="v">
                <p:oleObj spid="_x0000_s47143" name="CorelPhotoPaint.Image.8" r:id="rId6" imgW="1182526" imgH="1127476" progId="">
                  <p:embed/>
                </p:oleObj>
              </mc:Choice>
              <mc:Fallback>
                <p:oleObj name="CorelPhotoPaint.Image.8" r:id="rId6" imgW="1182526" imgH="1127476" progId="">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4038600"/>
                        <a:ext cx="9906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13" name="Rectangle 9"/>
          <p:cNvSpPr>
            <a:spLocks noChangeArrowheads="1"/>
          </p:cNvSpPr>
          <p:nvPr/>
        </p:nvSpPr>
        <p:spPr bwMode="auto">
          <a:xfrm>
            <a:off x="1143000" y="3581400"/>
            <a:ext cx="19510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t>Hand Safety</a:t>
            </a:r>
          </a:p>
        </p:txBody>
      </p:sp>
      <p:sp>
        <p:nvSpPr>
          <p:cNvPr id="47114" name="Rectangle 10"/>
          <p:cNvSpPr>
            <a:spLocks noChangeArrowheads="1"/>
          </p:cNvSpPr>
          <p:nvPr/>
        </p:nvSpPr>
        <p:spPr bwMode="auto">
          <a:xfrm>
            <a:off x="2590800" y="4114800"/>
            <a:ext cx="59436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2000"/>
              <a:t> If a chemical spills on your skin, notify the teacher and rinse with water for 15 minutes.</a:t>
            </a:r>
          </a:p>
          <a:p>
            <a:pPr>
              <a:spcBef>
                <a:spcPct val="50000"/>
              </a:spcBef>
              <a:buFontTx/>
              <a:buChar char="•"/>
            </a:pPr>
            <a:r>
              <a:rPr lang="en-US" sz="2000"/>
              <a:t> Carry glassware carefully.</a:t>
            </a:r>
          </a:p>
        </p:txBody>
      </p:sp>
      <p:sp>
        <p:nvSpPr>
          <p:cNvPr id="47115" name="Rectangle 11"/>
          <p:cNvSpPr>
            <a:spLocks noChangeArrowheads="1"/>
          </p:cNvSpPr>
          <p:nvPr/>
        </p:nvSpPr>
        <p:spPr bwMode="auto">
          <a:xfrm>
            <a:off x="1219200" y="5257800"/>
            <a:ext cx="1911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t>Plant Safety</a:t>
            </a:r>
          </a:p>
        </p:txBody>
      </p:sp>
      <p:graphicFrame>
        <p:nvGraphicFramePr>
          <p:cNvPr id="47116" name="Object 12"/>
          <p:cNvGraphicFramePr>
            <a:graphicFrameLocks noChangeAspect="1"/>
          </p:cNvGraphicFramePr>
          <p:nvPr/>
        </p:nvGraphicFramePr>
        <p:xfrm>
          <a:off x="1600200" y="5715000"/>
          <a:ext cx="838200" cy="808038"/>
        </p:xfrm>
        <a:graphic>
          <a:graphicData uri="http://schemas.openxmlformats.org/presentationml/2006/ole">
            <mc:AlternateContent xmlns:mc="http://schemas.openxmlformats.org/markup-compatibility/2006">
              <mc:Choice xmlns:v="urn:schemas-microsoft-com:vml" Requires="v">
                <p:oleObj spid="_x0000_s47144" name="CorelPhotoPaint.Image.8" r:id="rId8" imgW="1188421" imgH="1145953" progId="">
                  <p:embed/>
                </p:oleObj>
              </mc:Choice>
              <mc:Fallback>
                <p:oleObj name="CorelPhotoPaint.Image.8" r:id="rId8" imgW="1188421" imgH="1145953" progId="">
                  <p:embed/>
                  <p:pic>
                    <p:nvPicPr>
                      <p:cNvPr id="0"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5715000"/>
                        <a:ext cx="838200"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17" name="Rectangle 13"/>
          <p:cNvSpPr>
            <a:spLocks noChangeArrowheads="1"/>
          </p:cNvSpPr>
          <p:nvPr/>
        </p:nvSpPr>
        <p:spPr bwMode="auto">
          <a:xfrm>
            <a:off x="3124200" y="5638800"/>
            <a:ext cx="5257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2000"/>
              <a:t> Do not eat any plants in lab.</a:t>
            </a:r>
          </a:p>
          <a:p>
            <a:pPr>
              <a:spcBef>
                <a:spcPct val="50000"/>
              </a:spcBef>
              <a:buFontTx/>
              <a:buChar char="•"/>
            </a:pPr>
            <a:r>
              <a:rPr lang="en-US" sz="2000"/>
              <a:t> Wash your hands after handling plants.</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11"/>
                                        </p:tgtEl>
                                        <p:attrNameLst>
                                          <p:attrName>style.visibility</p:attrName>
                                        </p:attrNameLst>
                                      </p:cBhvr>
                                      <p:to>
                                        <p:strVal val="visible"/>
                                      </p:to>
                                    </p:set>
                                    <p:anim calcmode="lin" valueType="num">
                                      <p:cBhvr additive="base">
                                        <p:cTn id="7" dur="500" fill="hold"/>
                                        <p:tgtEl>
                                          <p:spTgt spid="47111"/>
                                        </p:tgtEl>
                                        <p:attrNameLst>
                                          <p:attrName>ppt_x</p:attrName>
                                        </p:attrNameLst>
                                      </p:cBhvr>
                                      <p:tavLst>
                                        <p:tav tm="0">
                                          <p:val>
                                            <p:strVal val="0-#ppt_w/2"/>
                                          </p:val>
                                        </p:tav>
                                        <p:tav tm="100000">
                                          <p:val>
                                            <p:strVal val="#ppt_x"/>
                                          </p:val>
                                        </p:tav>
                                      </p:tavLst>
                                    </p:anim>
                                    <p:anim calcmode="lin" valueType="num">
                                      <p:cBhvr additive="base">
                                        <p:cTn id="8" dur="500" fill="hold"/>
                                        <p:tgtEl>
                                          <p:spTgt spid="471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14"/>
                                        </p:tgtEl>
                                        <p:attrNameLst>
                                          <p:attrName>style.visibility</p:attrName>
                                        </p:attrNameLst>
                                      </p:cBhvr>
                                      <p:to>
                                        <p:strVal val="visible"/>
                                      </p:to>
                                    </p:set>
                                    <p:anim calcmode="lin" valueType="num">
                                      <p:cBhvr additive="base">
                                        <p:cTn id="13" dur="500" fill="hold"/>
                                        <p:tgtEl>
                                          <p:spTgt spid="47114"/>
                                        </p:tgtEl>
                                        <p:attrNameLst>
                                          <p:attrName>ppt_x</p:attrName>
                                        </p:attrNameLst>
                                      </p:cBhvr>
                                      <p:tavLst>
                                        <p:tav tm="0">
                                          <p:val>
                                            <p:strVal val="0-#ppt_w/2"/>
                                          </p:val>
                                        </p:tav>
                                        <p:tav tm="100000">
                                          <p:val>
                                            <p:strVal val="#ppt_x"/>
                                          </p:val>
                                        </p:tav>
                                      </p:tavLst>
                                    </p:anim>
                                    <p:anim calcmode="lin" valueType="num">
                                      <p:cBhvr additive="base">
                                        <p:cTn id="14" dur="500" fill="hold"/>
                                        <p:tgtEl>
                                          <p:spTgt spid="471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17"/>
                                        </p:tgtEl>
                                        <p:attrNameLst>
                                          <p:attrName>style.visibility</p:attrName>
                                        </p:attrNameLst>
                                      </p:cBhvr>
                                      <p:to>
                                        <p:strVal val="visible"/>
                                      </p:to>
                                    </p:set>
                                    <p:anim calcmode="lin" valueType="num">
                                      <p:cBhvr additive="base">
                                        <p:cTn id="19" dur="500" fill="hold"/>
                                        <p:tgtEl>
                                          <p:spTgt spid="47117"/>
                                        </p:tgtEl>
                                        <p:attrNameLst>
                                          <p:attrName>ppt_x</p:attrName>
                                        </p:attrNameLst>
                                      </p:cBhvr>
                                      <p:tavLst>
                                        <p:tav tm="0">
                                          <p:val>
                                            <p:strVal val="0-#ppt_w/2"/>
                                          </p:val>
                                        </p:tav>
                                        <p:tav tm="100000">
                                          <p:val>
                                            <p:strVal val="#ppt_x"/>
                                          </p:val>
                                        </p:tav>
                                      </p:tavLst>
                                    </p:anim>
                                    <p:anim calcmode="lin" valueType="num">
                                      <p:cBhvr additive="base">
                                        <p:cTn id="20" dur="500" fill="hold"/>
                                        <p:tgtEl>
                                          <p:spTgt spid="47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autoUpdateAnimBg="0"/>
      <p:bldP spid="47114" grpId="0" autoUpdateAnimBg="0"/>
      <p:bldP spid="4711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Safety Equipment</a:t>
            </a:r>
          </a:p>
        </p:txBody>
      </p:sp>
      <p:sp>
        <p:nvSpPr>
          <p:cNvPr id="37892" name="AutoShape 4"/>
          <p:cNvSpPr>
            <a:spLocks noChangeArrowheads="1"/>
          </p:cNvSpPr>
          <p:nvPr/>
        </p:nvSpPr>
        <p:spPr bwMode="auto">
          <a:xfrm>
            <a:off x="1219200" y="533400"/>
            <a:ext cx="838200" cy="762000"/>
          </a:xfrm>
          <a:prstGeom prst="plus">
            <a:avLst>
              <a:gd name="adj" fmla="val 36625"/>
            </a:avLst>
          </a:prstGeom>
          <a:solidFill>
            <a:srgbClr val="FF0000"/>
          </a:solidFill>
          <a:ln w="19050">
            <a:solidFill>
              <a:srgbClr val="000000"/>
            </a:solidFill>
            <a:miter lim="800000"/>
            <a:headEnd/>
            <a:tailEnd/>
          </a:ln>
        </p:spPr>
        <p:txBody>
          <a:bodyPr/>
          <a:lstStyle/>
          <a:p>
            <a:endParaRPr lang="en-US"/>
          </a:p>
        </p:txBody>
      </p:sp>
      <p:pic>
        <p:nvPicPr>
          <p:cNvPr id="37893" name="Picture 5" descr="C:\Documents and Settings\Administrator\Application Data\Microsoft\Media Catalog\Downloaded Clips\cl47\j017817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57200"/>
            <a:ext cx="1646238" cy="949325"/>
          </a:xfrm>
          <a:prstGeom prst="rect">
            <a:avLst/>
          </a:prstGeom>
          <a:noFill/>
          <a:extLst>
            <a:ext uri="{909E8E84-426E-40DD-AFC4-6F175D3DCCD1}">
              <a14:hiddenFill xmlns:a14="http://schemas.microsoft.com/office/drawing/2010/main">
                <a:solidFill>
                  <a:srgbClr val="FFFFFF"/>
                </a:solidFill>
              </a14:hiddenFill>
            </a:ext>
          </a:extLst>
        </p:spPr>
      </p:pic>
      <p:sp>
        <p:nvSpPr>
          <p:cNvPr id="37894" name="Rectangle 6"/>
          <p:cNvSpPr>
            <a:spLocks noChangeArrowheads="1"/>
          </p:cNvSpPr>
          <p:nvPr/>
        </p:nvSpPr>
        <p:spPr bwMode="auto">
          <a:xfrm>
            <a:off x="1066800" y="1828800"/>
            <a:ext cx="762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t>Fire Extinguisher – Located in outside classroom door and in the computer lab</a:t>
            </a:r>
          </a:p>
          <a:p>
            <a:pPr marL="342900" indent="-342900">
              <a:spcBef>
                <a:spcPct val="20000"/>
              </a:spcBef>
            </a:pPr>
            <a:endParaRPr lang="en-US" sz="3200" dirty="0"/>
          </a:p>
        </p:txBody>
      </p:sp>
      <p:sp>
        <p:nvSpPr>
          <p:cNvPr id="37896" name="Text Box 8"/>
          <p:cNvSpPr txBox="1">
            <a:spLocks noChangeArrowheads="1"/>
          </p:cNvSpPr>
          <p:nvPr/>
        </p:nvSpPr>
        <p:spPr bwMode="auto">
          <a:xfrm>
            <a:off x="1355725" y="3851275"/>
            <a:ext cx="595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7897" name="Rectangle 9"/>
          <p:cNvSpPr>
            <a:spLocks noChangeArrowheads="1"/>
          </p:cNvSpPr>
          <p:nvPr/>
        </p:nvSpPr>
        <p:spPr bwMode="auto">
          <a:xfrm>
            <a:off x="1143000" y="3048000"/>
            <a:ext cx="7772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t>To operate the fire extinguisher remember </a:t>
            </a:r>
            <a:r>
              <a:rPr lang="en-US" dirty="0">
                <a:solidFill>
                  <a:srgbClr val="FF0000"/>
                </a:solidFill>
              </a:rPr>
              <a:t>P-A-S-S</a:t>
            </a:r>
          </a:p>
          <a:p>
            <a:pPr marL="342900" indent="-342900">
              <a:spcBef>
                <a:spcPct val="20000"/>
              </a:spcBef>
            </a:pPr>
            <a:r>
              <a:rPr lang="en-US" dirty="0"/>
              <a:t>	</a:t>
            </a:r>
            <a:r>
              <a:rPr lang="en-US" dirty="0">
                <a:solidFill>
                  <a:srgbClr val="FF0000"/>
                </a:solidFill>
              </a:rPr>
              <a:t>P</a:t>
            </a:r>
            <a:r>
              <a:rPr lang="en-US" dirty="0"/>
              <a:t>- Pull the Pin</a:t>
            </a:r>
          </a:p>
          <a:p>
            <a:pPr marL="342900" indent="-342900">
              <a:spcBef>
                <a:spcPct val="20000"/>
              </a:spcBef>
            </a:pPr>
            <a:r>
              <a:rPr lang="en-US" dirty="0"/>
              <a:t>	</a:t>
            </a:r>
            <a:r>
              <a:rPr lang="en-US" dirty="0">
                <a:solidFill>
                  <a:srgbClr val="FF0000"/>
                </a:solidFill>
              </a:rPr>
              <a:t>A</a:t>
            </a:r>
            <a:r>
              <a:rPr lang="en-US" dirty="0"/>
              <a:t>-Aim the hose at the base of the fire from 5-6  feet away.</a:t>
            </a:r>
          </a:p>
          <a:p>
            <a:pPr marL="342900" indent="-342900">
              <a:spcBef>
                <a:spcPct val="20000"/>
              </a:spcBef>
            </a:pPr>
            <a:r>
              <a:rPr lang="en-US" dirty="0"/>
              <a:t>	</a:t>
            </a:r>
            <a:r>
              <a:rPr lang="en-US" dirty="0">
                <a:solidFill>
                  <a:srgbClr val="FF0000"/>
                </a:solidFill>
              </a:rPr>
              <a:t>S</a:t>
            </a:r>
            <a:r>
              <a:rPr lang="en-US" dirty="0"/>
              <a:t>-Squeeze the handle.</a:t>
            </a:r>
          </a:p>
          <a:p>
            <a:pPr marL="342900" indent="-342900">
              <a:spcBef>
                <a:spcPct val="20000"/>
              </a:spcBef>
            </a:pPr>
            <a:r>
              <a:rPr lang="en-US" dirty="0"/>
              <a:t>	</a:t>
            </a:r>
            <a:r>
              <a:rPr lang="en-US" dirty="0">
                <a:solidFill>
                  <a:srgbClr val="FF0000"/>
                </a:solidFill>
              </a:rPr>
              <a:t>S</a:t>
            </a:r>
            <a:r>
              <a:rPr lang="en-US" dirty="0"/>
              <a:t>-Sweep the hose back and forth across the fire.</a:t>
            </a:r>
          </a:p>
          <a:p>
            <a:pPr marL="342900" indent="-342900">
              <a:spcBef>
                <a:spcPct val="20000"/>
              </a:spcBef>
            </a:pPr>
            <a:endParaRPr lang="en-US" dirty="0"/>
          </a:p>
        </p:txBody>
      </p:sp>
      <p:sp>
        <p:nvSpPr>
          <p:cNvPr id="37899" name="Text Box 11"/>
          <p:cNvSpPr txBox="1">
            <a:spLocks noChangeArrowheads="1"/>
          </p:cNvSpPr>
          <p:nvPr/>
        </p:nvSpPr>
        <p:spPr bwMode="auto">
          <a:xfrm>
            <a:off x="3200400" y="5943600"/>
            <a:ext cx="5081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E81808"/>
                </a:solidFill>
              </a:rPr>
              <a:t>REMEMBER: Stop, Drop, &amp; Roll</a:t>
            </a:r>
          </a:p>
        </p:txBody>
      </p:sp>
      <p:sp>
        <p:nvSpPr>
          <p:cNvPr id="37900" name="Text Box 12"/>
          <p:cNvSpPr txBox="1">
            <a:spLocks noChangeArrowheads="1"/>
          </p:cNvSpPr>
          <p:nvPr/>
        </p:nvSpPr>
        <p:spPr bwMode="auto">
          <a:xfrm>
            <a:off x="1219200" y="5943600"/>
            <a:ext cx="1438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rgbClr val="060502"/>
                </a:solidFill>
              </a:rPr>
              <a:t>On Fire?</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additive="base">
                                        <p:cTn id="7" dur="500" fill="hold"/>
                                        <p:tgtEl>
                                          <p:spTgt spid="37894"/>
                                        </p:tgtEl>
                                        <p:attrNameLst>
                                          <p:attrName>ppt_x</p:attrName>
                                        </p:attrNameLst>
                                      </p:cBhvr>
                                      <p:tavLst>
                                        <p:tav tm="0">
                                          <p:val>
                                            <p:strVal val="0-#ppt_w/2"/>
                                          </p:val>
                                        </p:tav>
                                        <p:tav tm="100000">
                                          <p:val>
                                            <p:strVal val="#ppt_x"/>
                                          </p:val>
                                        </p:tav>
                                      </p:tavLst>
                                    </p:anim>
                                    <p:anim calcmode="lin" valueType="num">
                                      <p:cBhvr additive="base">
                                        <p:cTn id="8" dur="500" fill="hold"/>
                                        <p:tgtEl>
                                          <p:spTgt spid="378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7"/>
                                        </p:tgtEl>
                                        <p:attrNameLst>
                                          <p:attrName>style.visibility</p:attrName>
                                        </p:attrNameLst>
                                      </p:cBhvr>
                                      <p:to>
                                        <p:strVal val="visible"/>
                                      </p:to>
                                    </p:set>
                                    <p:anim calcmode="lin" valueType="num">
                                      <p:cBhvr additive="base">
                                        <p:cTn id="13" dur="500" fill="hold"/>
                                        <p:tgtEl>
                                          <p:spTgt spid="37897"/>
                                        </p:tgtEl>
                                        <p:attrNameLst>
                                          <p:attrName>ppt_x</p:attrName>
                                        </p:attrNameLst>
                                      </p:cBhvr>
                                      <p:tavLst>
                                        <p:tav tm="0">
                                          <p:val>
                                            <p:strVal val="0-#ppt_w/2"/>
                                          </p:val>
                                        </p:tav>
                                        <p:tav tm="100000">
                                          <p:val>
                                            <p:strVal val="#ppt_x"/>
                                          </p:val>
                                        </p:tav>
                                      </p:tavLst>
                                    </p:anim>
                                    <p:anim calcmode="lin" valueType="num">
                                      <p:cBhvr additive="base">
                                        <p:cTn id="14" dur="500" fill="hold"/>
                                        <p:tgtEl>
                                          <p:spTgt spid="3789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900"/>
                                        </p:tgtEl>
                                        <p:attrNameLst>
                                          <p:attrName>style.visibility</p:attrName>
                                        </p:attrNameLst>
                                      </p:cBhvr>
                                      <p:to>
                                        <p:strVal val="visible"/>
                                      </p:to>
                                    </p:set>
                                    <p:anim calcmode="lin" valueType="num">
                                      <p:cBhvr additive="base">
                                        <p:cTn id="19" dur="500" fill="hold"/>
                                        <p:tgtEl>
                                          <p:spTgt spid="37900"/>
                                        </p:tgtEl>
                                        <p:attrNameLst>
                                          <p:attrName>ppt_x</p:attrName>
                                        </p:attrNameLst>
                                      </p:cBhvr>
                                      <p:tavLst>
                                        <p:tav tm="0">
                                          <p:val>
                                            <p:strVal val="0-#ppt_w/2"/>
                                          </p:val>
                                        </p:tav>
                                        <p:tav tm="100000">
                                          <p:val>
                                            <p:strVal val="#ppt_x"/>
                                          </p:val>
                                        </p:tav>
                                      </p:tavLst>
                                    </p:anim>
                                    <p:anim calcmode="lin" valueType="num">
                                      <p:cBhvr additive="base">
                                        <p:cTn id="20" dur="500" fill="hold"/>
                                        <p:tgtEl>
                                          <p:spTgt spid="3790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899"/>
                                        </p:tgtEl>
                                        <p:attrNameLst>
                                          <p:attrName>style.visibility</p:attrName>
                                        </p:attrNameLst>
                                      </p:cBhvr>
                                      <p:to>
                                        <p:strVal val="visible"/>
                                      </p:to>
                                    </p:set>
                                    <p:anim calcmode="lin" valueType="num">
                                      <p:cBhvr additive="base">
                                        <p:cTn id="25" dur="500" fill="hold"/>
                                        <p:tgtEl>
                                          <p:spTgt spid="37899"/>
                                        </p:tgtEl>
                                        <p:attrNameLst>
                                          <p:attrName>ppt_x</p:attrName>
                                        </p:attrNameLst>
                                      </p:cBhvr>
                                      <p:tavLst>
                                        <p:tav tm="0">
                                          <p:val>
                                            <p:strVal val="0-#ppt_w/2"/>
                                          </p:val>
                                        </p:tav>
                                        <p:tav tm="100000">
                                          <p:val>
                                            <p:strVal val="#ppt_x"/>
                                          </p:val>
                                        </p:tav>
                                      </p:tavLst>
                                    </p:anim>
                                    <p:anim calcmode="lin" valueType="num">
                                      <p:cBhvr additive="base">
                                        <p:cTn id="26" dur="500" fill="hold"/>
                                        <p:tgtEl>
                                          <p:spTgt spid="378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autoUpdateAnimBg="0"/>
      <p:bldP spid="37897" grpId="0" autoUpdateAnimBg="0"/>
      <p:bldP spid="37899" grpId="0" autoUpdateAnimBg="0"/>
      <p:bldP spid="3790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90600" y="381000"/>
            <a:ext cx="7772400" cy="1143000"/>
          </a:xfrm>
        </p:spPr>
        <p:txBody>
          <a:bodyPr/>
          <a:lstStyle/>
          <a:p>
            <a:r>
              <a:rPr lang="en-US"/>
              <a:t>What’s Wrong With This Picture?</a:t>
            </a:r>
          </a:p>
        </p:txBody>
      </p:sp>
      <p:graphicFrame>
        <p:nvGraphicFramePr>
          <p:cNvPr id="38915" name="Object 3"/>
          <p:cNvGraphicFramePr>
            <a:graphicFrameLocks noGrp="1" noChangeAspect="1"/>
          </p:cNvGraphicFramePr>
          <p:nvPr>
            <p:ph type="clipArt" sz="half" idx="1"/>
          </p:nvPr>
        </p:nvGraphicFramePr>
        <p:xfrm>
          <a:off x="2362200" y="1752600"/>
          <a:ext cx="4573588" cy="4635500"/>
        </p:xfrm>
        <a:graphic>
          <a:graphicData uri="http://schemas.openxmlformats.org/presentationml/2006/ole">
            <mc:AlternateContent xmlns:mc="http://schemas.openxmlformats.org/markup-compatibility/2006">
              <mc:Choice xmlns:v="urn:schemas-microsoft-com:vml" Requires="v">
                <p:oleObj spid="_x0000_s38926" name="CorelPhotoPaint.Image.8" r:id="rId4" imgW="4407044" imgH="4467999" progId="">
                  <p:embed/>
                </p:oleObj>
              </mc:Choice>
              <mc:Fallback>
                <p:oleObj name="CorelPhotoPaint.Image.8" r:id="rId4" imgW="4407044" imgH="4467999"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752600"/>
                        <a:ext cx="4573588" cy="463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7" name="AutoShape 5"/>
          <p:cNvSpPr>
            <a:spLocks noChangeArrowheads="1"/>
          </p:cNvSpPr>
          <p:nvPr/>
        </p:nvSpPr>
        <p:spPr bwMode="auto">
          <a:xfrm>
            <a:off x="7467600" y="3429000"/>
            <a:ext cx="685800" cy="685800"/>
          </a:xfrm>
          <a:prstGeom prst="plus">
            <a:avLst>
              <a:gd name="adj" fmla="val 33773"/>
            </a:avLst>
          </a:prstGeom>
          <a:solidFill>
            <a:srgbClr val="FF0000"/>
          </a:solidFill>
          <a:ln w="38100">
            <a:solidFill>
              <a:srgbClr val="000000"/>
            </a:solidFill>
            <a:miter lim="800000"/>
            <a:headEnd/>
            <a:tailEnd/>
          </a:ln>
        </p:spPr>
        <p:txBody>
          <a:bodyPr/>
          <a:lstStyle/>
          <a:p>
            <a:endParaRPr lang="en-US"/>
          </a:p>
        </p:txBody>
      </p:sp>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Notebook">
  <a:themeElements>
    <a:clrScheme name="">
      <a:dk1>
        <a:srgbClr val="6E622E"/>
      </a:dk1>
      <a:lt1>
        <a:srgbClr val="FEFDE3"/>
      </a:lt1>
      <a:dk2>
        <a:srgbClr val="6E622E"/>
      </a:dk2>
      <a:lt2>
        <a:srgbClr val="CBBD83"/>
      </a:lt2>
      <a:accent1>
        <a:srgbClr val="A1BD69"/>
      </a:accent1>
      <a:accent2>
        <a:srgbClr val="3694B6"/>
      </a:accent2>
      <a:accent3>
        <a:srgbClr val="FEFEEF"/>
      </a:accent3>
      <a:accent4>
        <a:srgbClr val="5D5326"/>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Designs\Notebook.pot</Template>
  <TotalTime>1344</TotalTime>
  <Words>870</Words>
  <Application>Microsoft Office PowerPoint</Application>
  <PresentationFormat>On-screen Show (4:3)</PresentationFormat>
  <Paragraphs>104</Paragraphs>
  <Slides>15</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Notebook</vt:lpstr>
      <vt:lpstr>CorelPhotoPaint.Image.8</vt:lpstr>
      <vt:lpstr>Safety In the Science Lab</vt:lpstr>
      <vt:lpstr>Safety First</vt:lpstr>
      <vt:lpstr>  General Safety Guidelines</vt:lpstr>
      <vt:lpstr>  General Safety Guidelines</vt:lpstr>
      <vt:lpstr>Safety Symbols</vt:lpstr>
      <vt:lpstr>Safety Symbols</vt:lpstr>
      <vt:lpstr>Safety Symbols</vt:lpstr>
      <vt:lpstr>Safety Equipment</vt:lpstr>
      <vt:lpstr>What’s Wrong With This Picture?</vt:lpstr>
      <vt:lpstr>What’s Wrong With This Picture?</vt:lpstr>
      <vt:lpstr>What’s Wrong With This Picture?</vt:lpstr>
      <vt:lpstr>What’s Wrong With These Statements?</vt:lpstr>
      <vt:lpstr>What To Do In An Emergency</vt:lpstr>
      <vt:lpstr>Any Questions?</vt:lpstr>
      <vt:lpstr>Science Safety Activity</vt:lpstr>
    </vt:vector>
  </TitlesOfParts>
  <Company>PBCS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In the Science Lab</dc:title>
  <dc:creator>Page</dc:creator>
  <cp:lastModifiedBy>Amanda Pinkstaff</cp:lastModifiedBy>
  <cp:revision>25</cp:revision>
  <cp:lastPrinted>2013-08-12T20:02:39Z</cp:lastPrinted>
  <dcterms:created xsi:type="dcterms:W3CDTF">2002-09-02T17:56:33Z</dcterms:created>
  <dcterms:modified xsi:type="dcterms:W3CDTF">2013-08-14T14:47:46Z</dcterms:modified>
</cp:coreProperties>
</file>